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90"/>
  </p:notesMasterIdLst>
  <p:sldIdLst>
    <p:sldId id="256" r:id="rId2"/>
    <p:sldId id="333" r:id="rId3"/>
    <p:sldId id="364" r:id="rId4"/>
    <p:sldId id="363" r:id="rId5"/>
    <p:sldId id="260" r:id="rId6"/>
    <p:sldId id="257" r:id="rId7"/>
    <p:sldId id="331" r:id="rId8"/>
    <p:sldId id="329" r:id="rId9"/>
    <p:sldId id="259" r:id="rId10"/>
    <p:sldId id="266" r:id="rId11"/>
    <p:sldId id="267" r:id="rId12"/>
    <p:sldId id="279" r:id="rId13"/>
    <p:sldId id="268" r:id="rId14"/>
    <p:sldId id="271" r:id="rId15"/>
    <p:sldId id="269" r:id="rId16"/>
    <p:sldId id="270" r:id="rId17"/>
    <p:sldId id="272" r:id="rId18"/>
    <p:sldId id="273" r:id="rId19"/>
    <p:sldId id="274" r:id="rId20"/>
    <p:sldId id="275" r:id="rId21"/>
    <p:sldId id="280" r:id="rId22"/>
    <p:sldId id="277" r:id="rId23"/>
    <p:sldId id="297" r:id="rId24"/>
    <p:sldId id="336" r:id="rId25"/>
    <p:sldId id="276" r:id="rId26"/>
    <p:sldId id="335" r:id="rId27"/>
    <p:sldId id="339" r:id="rId28"/>
    <p:sldId id="278" r:id="rId29"/>
    <p:sldId id="318" r:id="rId30"/>
    <p:sldId id="337" r:id="rId31"/>
    <p:sldId id="295" r:id="rId32"/>
    <p:sldId id="323" r:id="rId33"/>
    <p:sldId id="328" r:id="rId34"/>
    <p:sldId id="261" r:id="rId35"/>
    <p:sldId id="262" r:id="rId36"/>
    <p:sldId id="263" r:id="rId37"/>
    <p:sldId id="264" r:id="rId38"/>
    <p:sldId id="334" r:id="rId39"/>
    <p:sldId id="315" r:id="rId40"/>
    <p:sldId id="345" r:id="rId41"/>
    <p:sldId id="330" r:id="rId42"/>
    <p:sldId id="291" r:id="rId43"/>
    <p:sldId id="346" r:id="rId44"/>
    <p:sldId id="340" r:id="rId45"/>
    <p:sldId id="342" r:id="rId46"/>
    <p:sldId id="294" r:id="rId47"/>
    <p:sldId id="341" r:id="rId48"/>
    <p:sldId id="284" r:id="rId49"/>
    <p:sldId id="304" r:id="rId50"/>
    <p:sldId id="306" r:id="rId51"/>
    <p:sldId id="305" r:id="rId52"/>
    <p:sldId id="359" r:id="rId53"/>
    <p:sldId id="307" r:id="rId54"/>
    <p:sldId id="308" r:id="rId55"/>
    <p:sldId id="310" r:id="rId56"/>
    <p:sldId id="311" r:id="rId57"/>
    <p:sldId id="312" r:id="rId58"/>
    <p:sldId id="313" r:id="rId59"/>
    <p:sldId id="343" r:id="rId60"/>
    <p:sldId id="285" r:id="rId61"/>
    <p:sldId id="347" r:id="rId62"/>
    <p:sldId id="286" r:id="rId63"/>
    <p:sldId id="287" r:id="rId64"/>
    <p:sldId id="360" r:id="rId65"/>
    <p:sldId id="290" r:id="rId66"/>
    <p:sldId id="349" r:id="rId67"/>
    <p:sldId id="265" r:id="rId68"/>
    <p:sldId id="292" r:id="rId69"/>
    <p:sldId id="361" r:id="rId70"/>
    <p:sldId id="293" r:id="rId71"/>
    <p:sldId id="299" r:id="rId72"/>
    <p:sldId id="352" r:id="rId73"/>
    <p:sldId id="354" r:id="rId74"/>
    <p:sldId id="355" r:id="rId75"/>
    <p:sldId id="357" r:id="rId76"/>
    <p:sldId id="358" r:id="rId77"/>
    <p:sldId id="353" r:id="rId78"/>
    <p:sldId id="288" r:id="rId79"/>
    <p:sldId id="351" r:id="rId80"/>
    <p:sldId id="289" r:id="rId81"/>
    <p:sldId id="350" r:id="rId82"/>
    <p:sldId id="324" r:id="rId83"/>
    <p:sldId id="348" r:id="rId84"/>
    <p:sldId id="300" r:id="rId85"/>
    <p:sldId id="301" r:id="rId86"/>
    <p:sldId id="302" r:id="rId87"/>
    <p:sldId id="325" r:id="rId88"/>
    <p:sldId id="326" r:id="rId8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0972B4-A4B1-4F70-9E4C-B4DDABF6A118}">
          <p14:sldIdLst/>
        </p14:section>
        <p14:section name="Untitled Section" id="{3C94B47B-50D4-417C-B07E-CD44F2E741F8}">
          <p14:sldIdLst>
            <p14:sldId id="256"/>
            <p14:sldId id="333"/>
            <p14:sldId id="364"/>
            <p14:sldId id="363"/>
            <p14:sldId id="260"/>
            <p14:sldId id="257"/>
          </p14:sldIdLst>
        </p14:section>
        <p14:section name="Untitled Section" id="{954A26FB-4F50-49F8-8CBC-2B24000DE8F2}">
          <p14:sldIdLst>
            <p14:sldId id="331"/>
            <p14:sldId id="329"/>
            <p14:sldId id="259"/>
            <p14:sldId id="266"/>
            <p14:sldId id="267"/>
            <p14:sldId id="279"/>
            <p14:sldId id="268"/>
            <p14:sldId id="271"/>
            <p14:sldId id="269"/>
            <p14:sldId id="270"/>
            <p14:sldId id="272"/>
            <p14:sldId id="273"/>
            <p14:sldId id="274"/>
            <p14:sldId id="275"/>
            <p14:sldId id="280"/>
            <p14:sldId id="277"/>
            <p14:sldId id="297"/>
            <p14:sldId id="336"/>
            <p14:sldId id="276"/>
            <p14:sldId id="335"/>
            <p14:sldId id="339"/>
            <p14:sldId id="278"/>
            <p14:sldId id="318"/>
            <p14:sldId id="337"/>
            <p14:sldId id="295"/>
            <p14:sldId id="323"/>
            <p14:sldId id="328"/>
            <p14:sldId id="261"/>
            <p14:sldId id="262"/>
            <p14:sldId id="263"/>
            <p14:sldId id="264"/>
            <p14:sldId id="334"/>
            <p14:sldId id="315"/>
            <p14:sldId id="345"/>
            <p14:sldId id="330"/>
            <p14:sldId id="291"/>
            <p14:sldId id="346"/>
            <p14:sldId id="340"/>
            <p14:sldId id="342"/>
            <p14:sldId id="294"/>
            <p14:sldId id="341"/>
            <p14:sldId id="284"/>
            <p14:sldId id="304"/>
            <p14:sldId id="306"/>
            <p14:sldId id="305"/>
            <p14:sldId id="359"/>
            <p14:sldId id="307"/>
            <p14:sldId id="308"/>
            <p14:sldId id="310"/>
            <p14:sldId id="311"/>
            <p14:sldId id="312"/>
            <p14:sldId id="313"/>
            <p14:sldId id="343"/>
            <p14:sldId id="285"/>
            <p14:sldId id="347"/>
            <p14:sldId id="286"/>
            <p14:sldId id="287"/>
            <p14:sldId id="360"/>
            <p14:sldId id="290"/>
            <p14:sldId id="349"/>
            <p14:sldId id="265"/>
            <p14:sldId id="292"/>
            <p14:sldId id="361"/>
            <p14:sldId id="293"/>
            <p14:sldId id="299"/>
            <p14:sldId id="352"/>
            <p14:sldId id="354"/>
            <p14:sldId id="355"/>
            <p14:sldId id="357"/>
            <p14:sldId id="358"/>
            <p14:sldId id="353"/>
            <p14:sldId id="288"/>
            <p14:sldId id="351"/>
            <p14:sldId id="289"/>
            <p14:sldId id="350"/>
            <p14:sldId id="324"/>
            <p14:sldId id="348"/>
            <p14:sldId id="300"/>
            <p14:sldId id="301"/>
            <p14:sldId id="302"/>
            <p14:sldId id="325"/>
            <p14:sldId id="3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94616" autoAdjust="0"/>
  </p:normalViewPr>
  <p:slideViewPr>
    <p:cSldViewPr>
      <p:cViewPr varScale="1">
        <p:scale>
          <a:sx n="68" d="100"/>
          <a:sy n="68" d="100"/>
        </p:scale>
        <p:origin x="336" y="54"/>
      </p:cViewPr>
      <p:guideLst>
        <p:guide orient="horz" pos="2160"/>
        <p:guide pos="2880"/>
      </p:guideLst>
    </p:cSldViewPr>
  </p:slideViewPr>
  <p:outlineViewPr>
    <p:cViewPr>
      <p:scale>
        <a:sx n="33" d="100"/>
        <a:sy n="33" d="100"/>
      </p:scale>
      <p:origin x="0" y="59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2E52674-F7F3-42F6-A26E-9D803F707958}" type="datetimeFigureOut">
              <a:rPr lang="en-US" smtClean="0"/>
              <a:pPr/>
              <a:t>12/27/2022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39B4E51-09ED-4036-A20B-072B8A28F683}" type="slidenum">
              <a:rPr lang="en-US" smtClean="0"/>
              <a:pPr/>
              <a:t>‹#›</a:t>
            </a:fld>
            <a:endParaRPr lang="en-US"/>
          </a:p>
        </p:txBody>
      </p:sp>
    </p:spTree>
    <p:extLst>
      <p:ext uri="{BB962C8B-B14F-4D97-AF65-F5344CB8AC3E}">
        <p14:creationId xmlns:p14="http://schemas.microsoft.com/office/powerpoint/2010/main" val="428090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5ABD4F-7F01-40D4-857B-7BA30F50C4D1}" type="datetime1">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344414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6D11B-8932-4208-8E38-BD5E15CCF339}" type="datetime1">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264390331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6D11B-8932-4208-8E38-BD5E15CCF339}" type="datetime1">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FFFC4-5F0F-4282-B594-3706F94AD865}"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618356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6D11B-8932-4208-8E38-BD5E15CCF339}" type="datetime1">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64361744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6D11B-8932-4208-8E38-BD5E15CCF339}" type="datetime1">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FFFC4-5F0F-4282-B594-3706F94AD865}"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81018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6D11B-8932-4208-8E38-BD5E15CCF339}" type="datetime1">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423630370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6D11B-8932-4208-8E38-BD5E15CCF339}" type="datetime1">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429076650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6D11B-8932-4208-8E38-BD5E15CCF339}" type="datetime1">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407819709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A6D11B-8932-4208-8E38-BD5E15CCF339}" type="datetime1">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272654214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6D11B-8932-4208-8E38-BD5E15CCF339}" type="datetime1">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25712339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18EC9F-39D6-4131-8913-FFD8DB39E5F4}" type="datetime1">
              <a:rPr lang="en-US" smtClean="0"/>
              <a:pPr/>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90668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6D11B-8932-4208-8E38-BD5E15CCF339}" type="datetime1">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376834741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6D11B-8932-4208-8E38-BD5E15CCF339}" type="datetime1">
              <a:rPr lang="en-US" smtClean="0"/>
              <a:pPr/>
              <a:t>12/27/2022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329174645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82211F-9BC8-42BF-87D1-61C22EA3662F}" type="datetime1">
              <a:rPr lang="en-US" smtClean="0"/>
              <a:pPr/>
              <a:t>12/27/2022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1587030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DAA5C-9152-4CB0-973B-ECB835D1BD4A}" type="datetime1">
              <a:rPr lang="en-US" smtClean="0"/>
              <a:pPr/>
              <a:t>12/27/2022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265173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7A6D11B-8932-4208-8E38-BD5E15CCF339}" type="datetime1">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15968903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A6D11B-8932-4208-8E38-BD5E15CCF339}" type="datetime1">
              <a:rPr lang="en-US" smtClean="0"/>
              <a:pPr/>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FFFC4-5F0F-4282-B594-3706F94AD865}" type="slidenum">
              <a:rPr lang="en-US" smtClean="0"/>
              <a:pPr/>
              <a:t>‹#›</a:t>
            </a:fld>
            <a:endParaRPr lang="en-US"/>
          </a:p>
        </p:txBody>
      </p:sp>
    </p:spTree>
    <p:extLst>
      <p:ext uri="{BB962C8B-B14F-4D97-AF65-F5344CB8AC3E}">
        <p14:creationId xmlns:p14="http://schemas.microsoft.com/office/powerpoint/2010/main" val="286821308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A6D11B-8932-4208-8E38-BD5E15CCF339}" type="datetime1">
              <a:rPr lang="en-US" smtClean="0"/>
              <a:pPr/>
              <a:t>12/27/2022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D0FFFC4-5F0F-4282-B594-3706F94AD865}" type="slidenum">
              <a:rPr lang="en-US" smtClean="0"/>
              <a:pPr/>
              <a:t>‹#›</a:t>
            </a:fld>
            <a:endParaRPr lang="en-US"/>
          </a:p>
        </p:txBody>
      </p:sp>
    </p:spTree>
    <p:extLst>
      <p:ext uri="{BB962C8B-B14F-4D97-AF65-F5344CB8AC3E}">
        <p14:creationId xmlns:p14="http://schemas.microsoft.com/office/powerpoint/2010/main" val="108889459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tcs.pressbooks.pub/nursingskills/chapter/5-2-math-basic-concepts/syringes-3i3a0446/"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dhss.alaska.gov/dhcs/Documents/Residential-Licensing-Background/Sample-Forms/Notice-of-Resident's-Rights.pdf" TargetMode="Externa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drugs.com/"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webmd.com/" TargetMode="External"/><Relationship Id="rId2" Type="http://schemas.openxmlformats.org/officeDocument/2006/relationships/hyperlink" Target="http://www.drugs.com/" TargetMode="External"/><Relationship Id="rId1" Type="http://schemas.openxmlformats.org/officeDocument/2006/relationships/slideLayout" Target="../slideLayouts/slideLayout2.xml"/><Relationship Id="rId4" Type="http://schemas.openxmlformats.org/officeDocument/2006/relationships/hyperlink" Target="http://www.webmd.com/drugs/2/index"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1" y="2404534"/>
            <a:ext cx="6553200" cy="1646302"/>
          </a:xfrm>
          <a:ln w="12700">
            <a:noFill/>
          </a:ln>
        </p:spPr>
        <p:txBody>
          <a:bodyPr>
            <a:normAutofit fontScale="90000"/>
          </a:bodyPr>
          <a:lstStyle/>
          <a:p>
            <a:r>
              <a:rPr lang="en-US" sz="8000" dirty="0">
                <a:solidFill>
                  <a:schemeClr val="accent6">
                    <a:lumMod val="50000"/>
                  </a:schemeClr>
                </a:solidFill>
              </a:rPr>
              <a:t>Medication Administration</a:t>
            </a:r>
          </a:p>
        </p:txBody>
      </p:sp>
      <p:sp>
        <p:nvSpPr>
          <p:cNvPr id="3" name="Subtitle 2"/>
          <p:cNvSpPr>
            <a:spLocks noGrp="1"/>
          </p:cNvSpPr>
          <p:nvPr>
            <p:ph type="subTitle" idx="1"/>
          </p:nvPr>
        </p:nvSpPr>
        <p:spPr/>
        <p:txBody>
          <a:bodyPr/>
          <a:lstStyle/>
          <a:p>
            <a:r>
              <a:rPr lang="en-US" dirty="0"/>
              <a:t>December 2022 Update</a:t>
            </a:r>
          </a:p>
        </p:txBody>
      </p:sp>
      <p:sp>
        <p:nvSpPr>
          <p:cNvPr id="4" name="Footer Placeholder 3"/>
          <p:cNvSpPr>
            <a:spLocks noGrp="1"/>
          </p:cNvSpPr>
          <p:nvPr>
            <p:ph type="ftr" sz="quarter" idx="11"/>
          </p:nvPr>
        </p:nvSpPr>
        <p:spPr>
          <a:xfrm>
            <a:off x="152400" y="6418210"/>
            <a:ext cx="6347715" cy="365125"/>
          </a:xfrm>
          <a:ln w="12700">
            <a:solidFill>
              <a:schemeClr val="accent1">
                <a:lumMod val="75000"/>
              </a:schemeClr>
            </a:solidFill>
          </a:ln>
        </p:spPr>
        <p:txBody>
          <a:bodyPr/>
          <a:lstStyle/>
          <a:p>
            <a:r>
              <a:rPr lang="en-US" sz="1100" b="1" dirty="0"/>
              <a:t>Approved by the Alaska Board of Nursing for training Unlicensed Assistive Personnel (UAPs)</a:t>
            </a:r>
          </a:p>
        </p:txBody>
      </p:sp>
    </p:spTree>
    <p:extLst>
      <p:ext uri="{BB962C8B-B14F-4D97-AF65-F5344CB8AC3E}">
        <p14:creationId xmlns:p14="http://schemas.microsoft.com/office/powerpoint/2010/main" val="393435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dirty="0">
                <a:solidFill>
                  <a:schemeClr val="accent1">
                    <a:lumMod val="75000"/>
                  </a:schemeClr>
                </a:solidFill>
              </a:rPr>
              <a:t>Correct (therapeutic) levels</a:t>
            </a:r>
            <a:endParaRPr lang="en-US" sz="4400" b="0" dirty="0">
              <a:solidFill>
                <a:schemeClr val="accent1">
                  <a:lumMod val="75000"/>
                </a:schemeClr>
              </a:solidFill>
              <a:effectLst/>
            </a:endParaRPr>
          </a:p>
        </p:txBody>
      </p:sp>
      <p:sp>
        <p:nvSpPr>
          <p:cNvPr id="3" name="Content Placeholder 2"/>
          <p:cNvSpPr>
            <a:spLocks noGrp="1"/>
          </p:cNvSpPr>
          <p:nvPr>
            <p:ph idx="1"/>
          </p:nvPr>
        </p:nvSpPr>
        <p:spPr>
          <a:ln>
            <a:solidFill>
              <a:schemeClr val="accent1">
                <a:lumMod val="75000"/>
              </a:schemeClr>
            </a:solidFill>
          </a:ln>
        </p:spPr>
        <p:txBody>
          <a:bodyPr/>
          <a:lstStyle/>
          <a:p>
            <a:r>
              <a:rPr lang="en-US" dirty="0"/>
              <a:t>Medications provide the desired effect only at certain levels in the blood</a:t>
            </a:r>
          </a:p>
          <a:p>
            <a:r>
              <a:rPr lang="en-US" dirty="0"/>
              <a:t>If the medication level is too high, harm can occur</a:t>
            </a:r>
          </a:p>
          <a:p>
            <a:r>
              <a:rPr lang="en-US" dirty="0"/>
              <a:t>If the level is too low, the medication is not effective</a:t>
            </a:r>
          </a:p>
          <a:p>
            <a:pPr marL="0" indent="0">
              <a:buNone/>
            </a:pPr>
            <a:endParaRPr lang="en-US" dirty="0"/>
          </a:p>
        </p:txBody>
      </p:sp>
      <p:sp>
        <p:nvSpPr>
          <p:cNvPr id="6" name="Slide Number Placeholder 5"/>
          <p:cNvSpPr>
            <a:spLocks noGrp="1"/>
          </p:cNvSpPr>
          <p:nvPr>
            <p:ph type="sldNum" sz="quarter" idx="12"/>
          </p:nvPr>
        </p:nvSpPr>
        <p:spPr/>
        <p:txBody>
          <a:bodyPr/>
          <a:lstStyle/>
          <a:p>
            <a:fld id="{AD0FFFC4-5F0F-4282-B594-3706F94AD865}" type="slidenum">
              <a:rPr lang="en-US" smtClean="0"/>
              <a:pPr/>
              <a:t>10</a:t>
            </a:fld>
            <a:endParaRPr lang="en-US"/>
          </a:p>
        </p:txBody>
      </p:sp>
      <p:pic>
        <p:nvPicPr>
          <p:cNvPr id="5" name="Picture 4">
            <a:extLst>
              <a:ext uri="{FF2B5EF4-FFF2-40B4-BE49-F238E27FC236}">
                <a16:creationId xmlns:a16="http://schemas.microsoft.com/office/drawing/2014/main" id="{59FB2CD4-FE70-4628-A545-BAA02556D0CB}"/>
              </a:ext>
            </a:extLst>
          </p:cNvPr>
          <p:cNvPicPr>
            <a:picLocks noChangeAspect="1"/>
          </p:cNvPicPr>
          <p:nvPr/>
        </p:nvPicPr>
        <p:blipFill>
          <a:blip r:embed="rId2"/>
          <a:stretch>
            <a:fillRect/>
          </a:stretch>
        </p:blipFill>
        <p:spPr>
          <a:xfrm>
            <a:off x="1828800" y="4093602"/>
            <a:ext cx="3640580" cy="1901192"/>
          </a:xfrm>
          <a:prstGeom prst="rect">
            <a:avLst/>
          </a:prstGeom>
        </p:spPr>
      </p:pic>
    </p:spTree>
    <p:extLst>
      <p:ext uri="{BB962C8B-B14F-4D97-AF65-F5344CB8AC3E}">
        <p14:creationId xmlns:p14="http://schemas.microsoft.com/office/powerpoint/2010/main" val="387911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Medications need to be given as ordered</a:t>
            </a:r>
          </a:p>
        </p:txBody>
      </p:sp>
      <p:sp>
        <p:nvSpPr>
          <p:cNvPr id="3" name="Content Placeholder 2"/>
          <p:cNvSpPr>
            <a:spLocks noGrp="1"/>
          </p:cNvSpPr>
          <p:nvPr>
            <p:ph idx="1"/>
          </p:nvPr>
        </p:nvSpPr>
        <p:spPr>
          <a:ln>
            <a:solidFill>
              <a:schemeClr val="accent1">
                <a:lumMod val="75000"/>
              </a:schemeClr>
            </a:solidFill>
          </a:ln>
        </p:spPr>
        <p:txBody>
          <a:bodyPr>
            <a:normAutofit/>
          </a:bodyPr>
          <a:lstStyle/>
          <a:p>
            <a:r>
              <a:rPr lang="en-US" dirty="0"/>
              <a:t>Studies have shown the timing for when a medication should be given to obtain/maintain a helpful (therapeutic) level in the body.</a:t>
            </a:r>
          </a:p>
          <a:p>
            <a:r>
              <a:rPr lang="en-US" dirty="0"/>
              <a:t>If medication is not given on time, the level may be too low or too high and can be dangerous</a:t>
            </a:r>
          </a:p>
          <a:p>
            <a:r>
              <a:rPr lang="en-US" dirty="0"/>
              <a:t>Examples: </a:t>
            </a:r>
          </a:p>
          <a:p>
            <a:pPr lvl="1"/>
            <a:r>
              <a:rPr lang="en-US" sz="1800" dirty="0"/>
              <a:t>people with seizure disorders may have seizures if their medications are not given on time </a:t>
            </a:r>
          </a:p>
          <a:p>
            <a:pPr lvl="1"/>
            <a:r>
              <a:rPr lang="en-US" sz="1800" dirty="0"/>
              <a:t>People with diabetes can have blood sugar levels too high or low if insulin is given at the wrong time</a:t>
            </a:r>
          </a:p>
        </p:txBody>
      </p:sp>
      <p:sp>
        <p:nvSpPr>
          <p:cNvPr id="5" name="Slide Number Placeholder 4"/>
          <p:cNvSpPr>
            <a:spLocks noGrp="1"/>
          </p:cNvSpPr>
          <p:nvPr>
            <p:ph type="sldNum" sz="quarter" idx="12"/>
          </p:nvPr>
        </p:nvSpPr>
        <p:spPr/>
        <p:txBody>
          <a:bodyPr/>
          <a:lstStyle/>
          <a:p>
            <a:fld id="{AD0FFFC4-5F0F-4282-B594-3706F94AD865}" type="slidenum">
              <a:rPr lang="en-US" smtClean="0"/>
              <a:pPr/>
              <a:t>11</a:t>
            </a:fld>
            <a:endParaRPr lang="en-US"/>
          </a:p>
        </p:txBody>
      </p:sp>
    </p:spTree>
    <p:extLst>
      <p:ext uri="{BB962C8B-B14F-4D97-AF65-F5344CB8AC3E}">
        <p14:creationId xmlns:p14="http://schemas.microsoft.com/office/powerpoint/2010/main" val="3320892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How do medications give the desired effects?</a:t>
            </a:r>
          </a:p>
        </p:txBody>
      </p:sp>
      <p:sp>
        <p:nvSpPr>
          <p:cNvPr id="3" name="Content Placeholder 2"/>
          <p:cNvSpPr>
            <a:spLocks noGrp="1"/>
          </p:cNvSpPr>
          <p:nvPr>
            <p:ph idx="1"/>
          </p:nvPr>
        </p:nvSpPr>
        <p:spPr>
          <a:ln>
            <a:solidFill>
              <a:schemeClr val="accent1">
                <a:lumMod val="75000"/>
              </a:schemeClr>
            </a:solidFill>
          </a:ln>
        </p:spPr>
        <p:txBody>
          <a:bodyPr>
            <a:normAutofit/>
          </a:bodyPr>
          <a:lstStyle/>
          <a:p>
            <a:endParaRPr lang="en-US" dirty="0"/>
          </a:p>
          <a:p>
            <a:r>
              <a:rPr lang="en-US" dirty="0"/>
              <a:t>Most medications need to be absorbed in the body to take effect</a:t>
            </a:r>
          </a:p>
          <a:p>
            <a:pPr marL="0" indent="0">
              <a:buNone/>
            </a:pPr>
            <a:endParaRPr lang="en-US" dirty="0"/>
          </a:p>
          <a:p>
            <a:r>
              <a:rPr lang="en-US" dirty="0"/>
              <a:t>Medications are absorbed by many parts of the body:</a:t>
            </a:r>
          </a:p>
          <a:p>
            <a:pPr lvl="1"/>
            <a:r>
              <a:rPr lang="en-US" dirty="0"/>
              <a:t>Skin (topical)</a:t>
            </a:r>
          </a:p>
          <a:p>
            <a:pPr lvl="1"/>
            <a:r>
              <a:rPr lang="en-US" dirty="0"/>
              <a:t>Lungs (inhaled)	</a:t>
            </a:r>
          </a:p>
          <a:p>
            <a:pPr lvl="1"/>
            <a:r>
              <a:rPr lang="en-US" dirty="0"/>
              <a:t>Digestive system (swallowed, under tongue, rectum)</a:t>
            </a:r>
          </a:p>
          <a:p>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12</a:t>
            </a:fld>
            <a:endParaRPr lang="en-US"/>
          </a:p>
        </p:txBody>
      </p:sp>
    </p:spTree>
    <p:extLst>
      <p:ext uri="{BB962C8B-B14F-4D97-AF65-F5344CB8AC3E}">
        <p14:creationId xmlns:p14="http://schemas.microsoft.com/office/powerpoint/2010/main" val="1130040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Factors that affect medication levels</a:t>
            </a:r>
          </a:p>
        </p:txBody>
      </p:sp>
      <p:sp>
        <p:nvSpPr>
          <p:cNvPr id="3" name="Content Placeholder 2"/>
          <p:cNvSpPr>
            <a:spLocks noGrp="1"/>
          </p:cNvSpPr>
          <p:nvPr>
            <p:ph idx="1"/>
          </p:nvPr>
        </p:nvSpPr>
        <p:spPr>
          <a:ln>
            <a:solidFill>
              <a:schemeClr val="accent1">
                <a:lumMod val="75000"/>
              </a:schemeClr>
            </a:solidFill>
          </a:ln>
        </p:spPr>
        <p:txBody>
          <a:bodyPr>
            <a:normAutofit/>
          </a:bodyPr>
          <a:lstStyle/>
          <a:p>
            <a:r>
              <a:rPr lang="en-US" dirty="0"/>
              <a:t>Many factors change how well a medication is absorbed for a particular person:</a:t>
            </a:r>
          </a:p>
          <a:p>
            <a:endParaRPr lang="en-US" dirty="0"/>
          </a:p>
          <a:p>
            <a:pPr marL="457200" lvl="1" indent="0">
              <a:buNone/>
            </a:pPr>
            <a:r>
              <a:rPr lang="en-US" dirty="0"/>
              <a:t>     Age			       Body weight/size</a:t>
            </a:r>
          </a:p>
          <a:p>
            <a:pPr marL="457200" lvl="1" indent="0">
              <a:buNone/>
            </a:pPr>
            <a:r>
              <a:rPr lang="en-US" dirty="0"/>
              <a:t>     Sex			       Pregnancy &amp; breastfeeding</a:t>
            </a:r>
          </a:p>
          <a:p>
            <a:pPr marL="457200" lvl="1" indent="0">
              <a:buNone/>
            </a:pPr>
            <a:r>
              <a:rPr lang="en-US" dirty="0"/>
              <a:t>     Genetic factors		Psychological factors</a:t>
            </a:r>
          </a:p>
          <a:p>
            <a:pPr marL="457200" lvl="1" indent="0">
              <a:buNone/>
            </a:pPr>
            <a:r>
              <a:rPr lang="en-US" dirty="0"/>
              <a:t>     Illnesses			Allergies</a:t>
            </a:r>
          </a:p>
          <a:p>
            <a:pPr lvl="1"/>
            <a:endParaRPr lang="en-US" dirty="0"/>
          </a:p>
          <a:p>
            <a:r>
              <a:rPr lang="en-US" dirty="0"/>
              <a:t>Always be aware of the person’s response to a medication and always report </a:t>
            </a:r>
            <a:r>
              <a:rPr lang="en-US" b="1" dirty="0"/>
              <a:t>ANY</a:t>
            </a:r>
            <a:r>
              <a:rPr lang="en-US" dirty="0"/>
              <a:t> changes in their condition.</a:t>
            </a:r>
          </a:p>
        </p:txBody>
      </p:sp>
      <p:sp>
        <p:nvSpPr>
          <p:cNvPr id="13" name="Slide Number Placeholder 12"/>
          <p:cNvSpPr>
            <a:spLocks noGrp="1"/>
          </p:cNvSpPr>
          <p:nvPr>
            <p:ph type="sldNum" sz="quarter" idx="12"/>
          </p:nvPr>
        </p:nvSpPr>
        <p:spPr/>
        <p:txBody>
          <a:bodyPr/>
          <a:lstStyle/>
          <a:p>
            <a:fld id="{AD0FFFC4-5F0F-4282-B594-3706F94AD865}" type="slidenum">
              <a:rPr lang="en-US" smtClean="0"/>
              <a:pPr/>
              <a:t>13</a:t>
            </a:fld>
            <a:endParaRPr lang="en-US"/>
          </a:p>
        </p:txBody>
      </p:sp>
      <p:sp>
        <p:nvSpPr>
          <p:cNvPr id="4" name="Chevron 3"/>
          <p:cNvSpPr/>
          <p:nvPr/>
        </p:nvSpPr>
        <p:spPr>
          <a:xfrm>
            <a:off x="3173807" y="4425597"/>
            <a:ext cx="155829" cy="17153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nvSpPr>
        <p:spPr>
          <a:xfrm>
            <a:off x="3200399" y="3320644"/>
            <a:ext cx="155829" cy="17153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a:off x="3185946" y="4038237"/>
            <a:ext cx="155829" cy="17153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3200398" y="3659920"/>
            <a:ext cx="155829" cy="17153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210054" y="4425597"/>
            <a:ext cx="155829" cy="17153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210055" y="3276600"/>
            <a:ext cx="155829" cy="17153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a:off x="1208720" y="4053198"/>
            <a:ext cx="155829" cy="17153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a:off x="1208719" y="3685717"/>
            <a:ext cx="155829" cy="17153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4310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lstStyle/>
          <a:p>
            <a:pPr algn="ctr"/>
            <a:r>
              <a:rPr lang="en-US" sz="4400" b="0" dirty="0">
                <a:solidFill>
                  <a:schemeClr val="accent1">
                    <a:lumMod val="75000"/>
                  </a:schemeClr>
                </a:solidFill>
                <a:effectLst/>
              </a:rPr>
              <a:t>Factors: younger people</a:t>
            </a:r>
          </a:p>
        </p:txBody>
      </p:sp>
      <p:sp>
        <p:nvSpPr>
          <p:cNvPr id="3" name="Content Placeholder 2"/>
          <p:cNvSpPr>
            <a:spLocks noGrp="1"/>
          </p:cNvSpPr>
          <p:nvPr>
            <p:ph idx="1"/>
          </p:nvPr>
        </p:nvSpPr>
        <p:spPr>
          <a:ln>
            <a:solidFill>
              <a:schemeClr val="accent1">
                <a:lumMod val="75000"/>
              </a:schemeClr>
            </a:solidFill>
          </a:ln>
        </p:spPr>
        <p:txBody>
          <a:bodyPr>
            <a:normAutofit fontScale="92500"/>
          </a:bodyPr>
          <a:lstStyle/>
          <a:p>
            <a:r>
              <a:rPr lang="en-US" dirty="0"/>
              <a:t>Children differ from adults in how they take in and process drugs in several ways:</a:t>
            </a:r>
          </a:p>
          <a:p>
            <a:pPr lvl="1"/>
            <a:r>
              <a:rPr lang="en-US" sz="2000" dirty="0"/>
              <a:t>In infants, many systems are not fully developed to handle medications</a:t>
            </a:r>
          </a:p>
          <a:p>
            <a:pPr lvl="1"/>
            <a:r>
              <a:rPr lang="en-US" sz="2000" dirty="0"/>
              <a:t>Blood-brain barrier isn’t fully developed</a:t>
            </a:r>
          </a:p>
          <a:p>
            <a:pPr lvl="1"/>
            <a:r>
              <a:rPr lang="en-US" sz="2000" dirty="0"/>
              <a:t>The liver isn’t fully developed, so they cannot break down medications as effectively</a:t>
            </a:r>
          </a:p>
          <a:p>
            <a:pPr lvl="1"/>
            <a:r>
              <a:rPr lang="en-US" sz="2000" dirty="0"/>
              <a:t>Kidneys are immature so medications are excreted slowly</a:t>
            </a:r>
          </a:p>
          <a:p>
            <a:pPr lvl="1"/>
            <a:r>
              <a:rPr lang="en-US" sz="2000" dirty="0"/>
              <a:t>Children typically have higher concentrations of body water and lower concentrations of body fat</a:t>
            </a:r>
          </a:p>
          <a:p>
            <a:pPr lvl="1"/>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14</a:t>
            </a:fld>
            <a:endParaRPr lang="en-US"/>
          </a:p>
        </p:txBody>
      </p:sp>
    </p:spTree>
    <p:extLst>
      <p:ext uri="{BB962C8B-B14F-4D97-AF65-F5344CB8AC3E}">
        <p14:creationId xmlns:p14="http://schemas.microsoft.com/office/powerpoint/2010/main" val="416446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Factors: older people</a:t>
            </a:r>
          </a:p>
        </p:txBody>
      </p:sp>
      <p:sp>
        <p:nvSpPr>
          <p:cNvPr id="3" name="Content Placeholder 2"/>
          <p:cNvSpPr>
            <a:spLocks noGrp="1"/>
          </p:cNvSpPr>
          <p:nvPr>
            <p:ph idx="1"/>
          </p:nvPr>
        </p:nvSpPr>
        <p:spPr>
          <a:ln>
            <a:solidFill>
              <a:schemeClr val="accent1">
                <a:lumMod val="75000"/>
              </a:schemeClr>
            </a:solidFill>
          </a:ln>
        </p:spPr>
        <p:txBody>
          <a:bodyPr>
            <a:normAutofit lnSpcReduction="10000"/>
          </a:bodyPr>
          <a:lstStyle/>
          <a:p>
            <a:r>
              <a:rPr lang="en-US" sz="2400" dirty="0"/>
              <a:t>Age: as a person ages…</a:t>
            </a:r>
          </a:p>
          <a:p>
            <a:pPr lvl="1"/>
            <a:r>
              <a:rPr lang="en-US" sz="2000" dirty="0"/>
              <a:t>Absorption:</a:t>
            </a:r>
            <a:r>
              <a:rPr lang="en-US" dirty="0"/>
              <a:t>	     </a:t>
            </a:r>
          </a:p>
          <a:p>
            <a:pPr lvl="4"/>
            <a:r>
              <a:rPr lang="en-US" sz="1900" dirty="0"/>
              <a:t>Decreased acid in the stomach</a:t>
            </a:r>
          </a:p>
          <a:p>
            <a:pPr lvl="4"/>
            <a:r>
              <a:rPr lang="en-US" sz="1900" dirty="0"/>
              <a:t>Decreased absorption in intestines</a:t>
            </a:r>
          </a:p>
          <a:p>
            <a:pPr lvl="1"/>
            <a:r>
              <a:rPr lang="en-US" sz="2000" dirty="0"/>
              <a:t>Distribution in the Body:</a:t>
            </a:r>
          </a:p>
          <a:p>
            <a:pPr lvl="4"/>
            <a:r>
              <a:rPr lang="en-US" sz="2000" dirty="0"/>
              <a:t>Decreased circulation</a:t>
            </a:r>
          </a:p>
          <a:p>
            <a:pPr lvl="4"/>
            <a:r>
              <a:rPr lang="en-US" sz="2000" dirty="0"/>
              <a:t>Decreased water in cells</a:t>
            </a:r>
          </a:p>
          <a:p>
            <a:pPr lvl="4"/>
            <a:r>
              <a:rPr lang="en-US" sz="2000" dirty="0"/>
              <a:t>Decreased protein in the blood</a:t>
            </a:r>
          </a:p>
          <a:p>
            <a:pPr lvl="4"/>
            <a:r>
              <a:rPr lang="en-US" sz="2000" dirty="0"/>
              <a:t>Increased body fat</a:t>
            </a:r>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15</a:t>
            </a:fld>
            <a:endParaRPr lang="en-US"/>
          </a:p>
        </p:txBody>
      </p:sp>
    </p:spTree>
    <p:extLst>
      <p:ext uri="{BB962C8B-B14F-4D97-AF65-F5344CB8AC3E}">
        <p14:creationId xmlns:p14="http://schemas.microsoft.com/office/powerpoint/2010/main" val="238328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Factors: older people (</a:t>
            </a:r>
            <a:r>
              <a:rPr lang="en-US" sz="4400" b="0" i="1" dirty="0" err="1">
                <a:solidFill>
                  <a:schemeClr val="accent1">
                    <a:lumMod val="75000"/>
                  </a:schemeClr>
                </a:solidFill>
                <a:effectLst/>
              </a:rPr>
              <a:t>cont</a:t>
            </a:r>
            <a:r>
              <a:rPr lang="en-US" sz="4400" b="0" dirty="0">
                <a:solidFill>
                  <a:schemeClr val="accent1">
                    <a:lumMod val="75000"/>
                  </a:schemeClr>
                </a:solidFill>
                <a:effectLst/>
              </a:rPr>
              <a:t>)</a:t>
            </a:r>
          </a:p>
        </p:txBody>
      </p:sp>
      <p:sp>
        <p:nvSpPr>
          <p:cNvPr id="3" name="Content Placeholder 2"/>
          <p:cNvSpPr>
            <a:spLocks noGrp="1"/>
          </p:cNvSpPr>
          <p:nvPr>
            <p:ph idx="1"/>
          </p:nvPr>
        </p:nvSpPr>
        <p:spPr>
          <a:ln>
            <a:solidFill>
              <a:schemeClr val="accent1">
                <a:lumMod val="75000"/>
              </a:schemeClr>
            </a:solidFill>
          </a:ln>
        </p:spPr>
        <p:txBody>
          <a:bodyPr>
            <a:normAutofit fontScale="77500" lnSpcReduction="20000"/>
          </a:bodyPr>
          <a:lstStyle/>
          <a:p>
            <a:pPr marL="0" indent="0">
              <a:buNone/>
            </a:pPr>
            <a:r>
              <a:rPr lang="en-US" sz="2100" dirty="0"/>
              <a:t>Additional Factors for older adults</a:t>
            </a:r>
          </a:p>
          <a:p>
            <a:pPr lvl="1"/>
            <a:r>
              <a:rPr lang="en-US" dirty="0"/>
              <a:t>	</a:t>
            </a:r>
            <a:r>
              <a:rPr lang="en-US" sz="2200" dirty="0"/>
              <a:t>Metabolism (breaking down):</a:t>
            </a:r>
          </a:p>
          <a:p>
            <a:pPr lvl="4"/>
            <a:r>
              <a:rPr lang="en-US" sz="2200" dirty="0"/>
              <a:t>Decreased blood flow &amp; fewer liver cells</a:t>
            </a:r>
          </a:p>
          <a:p>
            <a:pPr lvl="4"/>
            <a:r>
              <a:rPr lang="en-US" sz="2200" dirty="0"/>
              <a:t>Decreased ability of liver to break down medications</a:t>
            </a:r>
          </a:p>
          <a:p>
            <a:pPr lvl="4"/>
            <a:r>
              <a:rPr lang="en-US" sz="2200" dirty="0"/>
              <a:t>A dose a person has taken for many years may become harmful when it builds up</a:t>
            </a:r>
          </a:p>
          <a:p>
            <a:pPr lvl="1"/>
            <a:r>
              <a:rPr lang="en-US" sz="2200" dirty="0"/>
              <a:t>	Excretion (removing) by liver and kidneys:</a:t>
            </a:r>
          </a:p>
          <a:p>
            <a:pPr lvl="4"/>
            <a:r>
              <a:rPr lang="en-US" sz="2200" dirty="0"/>
              <a:t>Kidney cells do not function as well</a:t>
            </a:r>
          </a:p>
          <a:p>
            <a:pPr lvl="4"/>
            <a:r>
              <a:rPr lang="en-US" sz="2200" dirty="0"/>
              <a:t>Decreased blood flow </a:t>
            </a:r>
          </a:p>
          <a:p>
            <a:pPr lvl="4"/>
            <a:r>
              <a:rPr lang="en-US" sz="2200" dirty="0"/>
              <a:t>So…medications are removed from the body at a slower rate</a:t>
            </a:r>
          </a:p>
          <a:p>
            <a:pPr lvl="4"/>
            <a:endParaRPr lang="en-US" sz="2000" dirty="0"/>
          </a:p>
          <a:p>
            <a:pPr marL="0" indent="0">
              <a:buNone/>
            </a:pPr>
            <a:endParaRPr lang="en-US" sz="2000"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16</a:t>
            </a:fld>
            <a:endParaRPr lang="en-US"/>
          </a:p>
        </p:txBody>
      </p:sp>
      <p:pic>
        <p:nvPicPr>
          <p:cNvPr id="5123" name="Picture 3" descr="C:\Documents and Settings\edtl_nancy\Local Settings\Temporary Internet Files\Content.IE5\FB2D3RWM\MC90021151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7944" y="741755"/>
            <a:ext cx="2030994" cy="237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9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Factors: Genetics and Illness</a:t>
            </a:r>
          </a:p>
        </p:txBody>
      </p:sp>
      <p:sp>
        <p:nvSpPr>
          <p:cNvPr id="3" name="Content Placeholder 2"/>
          <p:cNvSpPr>
            <a:spLocks noGrp="1"/>
          </p:cNvSpPr>
          <p:nvPr>
            <p:ph idx="1"/>
          </p:nvPr>
        </p:nvSpPr>
        <p:spPr>
          <a:ln>
            <a:solidFill>
              <a:schemeClr val="accent1">
                <a:lumMod val="75000"/>
              </a:schemeClr>
            </a:solidFill>
          </a:ln>
        </p:spPr>
        <p:txBody>
          <a:bodyPr>
            <a:normAutofit/>
          </a:bodyPr>
          <a:lstStyle/>
          <a:p>
            <a:r>
              <a:rPr lang="en-US" dirty="0"/>
              <a:t>Because of genetics, diseases, or injuries a person who is one age may have a body that responds like someone older or younger</a:t>
            </a:r>
          </a:p>
          <a:p>
            <a:r>
              <a:rPr lang="en-US" dirty="0"/>
              <a:t>Diseases of the stomach, intestines, kidneys, liver &amp; circulatory system will affect medication levels in the body due to changes in </a:t>
            </a:r>
            <a:r>
              <a:rPr lang="en-US" sz="1800" dirty="0"/>
              <a:t>absorption, metabolism, and excretion</a:t>
            </a:r>
            <a:endParaRPr lang="en-US" dirty="0"/>
          </a:p>
          <a:p>
            <a:r>
              <a:rPr lang="en-US" dirty="0"/>
              <a:t>A person with heart, kidney, or liver disease may respond like someone older. </a:t>
            </a:r>
            <a:r>
              <a:rPr lang="en-US" i="1" dirty="0"/>
              <a:t>For example, a 35-year-old with kidney disease may process medications as if they were 70 years old. </a:t>
            </a:r>
          </a:p>
        </p:txBody>
      </p:sp>
      <p:sp>
        <p:nvSpPr>
          <p:cNvPr id="5" name="Slide Number Placeholder 4"/>
          <p:cNvSpPr>
            <a:spLocks noGrp="1"/>
          </p:cNvSpPr>
          <p:nvPr>
            <p:ph type="sldNum" sz="quarter" idx="12"/>
          </p:nvPr>
        </p:nvSpPr>
        <p:spPr/>
        <p:txBody>
          <a:bodyPr/>
          <a:lstStyle/>
          <a:p>
            <a:fld id="{AD0FFFC4-5F0F-4282-B594-3706F94AD865}" type="slidenum">
              <a:rPr lang="en-US" smtClean="0"/>
              <a:pPr/>
              <a:t>17</a:t>
            </a:fld>
            <a:endParaRPr lang="en-US"/>
          </a:p>
        </p:txBody>
      </p:sp>
    </p:spTree>
    <p:extLst>
      <p:ext uri="{BB962C8B-B14F-4D97-AF65-F5344CB8AC3E}">
        <p14:creationId xmlns:p14="http://schemas.microsoft.com/office/powerpoint/2010/main" val="511844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Factors: physical abilities, size, sex</a:t>
            </a:r>
          </a:p>
        </p:txBody>
      </p:sp>
      <p:sp>
        <p:nvSpPr>
          <p:cNvPr id="3" name="Content Placeholder 2"/>
          <p:cNvSpPr>
            <a:spLocks noGrp="1"/>
          </p:cNvSpPr>
          <p:nvPr>
            <p:ph idx="1"/>
          </p:nvPr>
        </p:nvSpPr>
        <p:spPr>
          <a:ln>
            <a:solidFill>
              <a:schemeClr val="accent1">
                <a:lumMod val="75000"/>
              </a:schemeClr>
            </a:solidFill>
          </a:ln>
        </p:spPr>
        <p:txBody>
          <a:bodyPr>
            <a:normAutofit/>
          </a:bodyPr>
          <a:lstStyle/>
          <a:p>
            <a:r>
              <a:rPr lang="en-US" dirty="0"/>
              <a:t>Is the patient able to swallow the medication as prescribed?</a:t>
            </a:r>
          </a:p>
          <a:p>
            <a:r>
              <a:rPr lang="en-US" dirty="0"/>
              <a:t>Is the patient vomiting so they cannot keep meds in their system long enough for absorption?</a:t>
            </a:r>
          </a:p>
          <a:p>
            <a:r>
              <a:rPr lang="en-US" dirty="0"/>
              <a:t>The larger the person, the more body tissue there is and may affect how much medication they need.</a:t>
            </a:r>
          </a:p>
          <a:p>
            <a:r>
              <a:rPr lang="en-US" dirty="0"/>
              <a:t>Sex differences between men &amp; women (hormones, body fat, muscle mass, fluids) affect how meds are absorbed and used in the body.</a:t>
            </a:r>
          </a:p>
          <a:p>
            <a:endParaRPr lang="en-US" dirty="0"/>
          </a:p>
          <a:p>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18</a:t>
            </a:fld>
            <a:endParaRPr lang="en-US"/>
          </a:p>
        </p:txBody>
      </p:sp>
    </p:spTree>
    <p:extLst>
      <p:ext uri="{BB962C8B-B14F-4D97-AF65-F5344CB8AC3E}">
        <p14:creationId xmlns:p14="http://schemas.microsoft.com/office/powerpoint/2010/main" val="184978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Factors: Pregnancy &amp; Breastfeeding</a:t>
            </a:r>
          </a:p>
        </p:txBody>
      </p:sp>
      <p:sp>
        <p:nvSpPr>
          <p:cNvPr id="3" name="Content Placeholder 2"/>
          <p:cNvSpPr>
            <a:spLocks noGrp="1"/>
          </p:cNvSpPr>
          <p:nvPr>
            <p:ph idx="1"/>
          </p:nvPr>
        </p:nvSpPr>
        <p:spPr>
          <a:ln>
            <a:solidFill>
              <a:schemeClr val="accent1">
                <a:lumMod val="75000"/>
              </a:schemeClr>
            </a:solidFill>
          </a:ln>
        </p:spPr>
        <p:txBody>
          <a:bodyPr>
            <a:normAutofit fontScale="92500" lnSpcReduction="20000"/>
          </a:bodyPr>
          <a:lstStyle/>
          <a:p>
            <a:r>
              <a:rPr lang="en-US" dirty="0"/>
              <a:t>Pregnancy &amp; Breastfeeding</a:t>
            </a:r>
          </a:p>
          <a:p>
            <a:pPr lvl="1"/>
            <a:r>
              <a:rPr lang="en-US" sz="2400" dirty="0"/>
              <a:t>Medications taken by a pregnant woman can cross the placenta and affect the developing fetus. Some medications are harmful to a baby before it is born.</a:t>
            </a:r>
          </a:p>
          <a:p>
            <a:pPr lvl="1"/>
            <a:r>
              <a:rPr lang="en-US" sz="2400" dirty="0"/>
              <a:t>Medications taken by a breastfeeding mother can be in the breast milk and absorbed by a baby.</a:t>
            </a:r>
          </a:p>
          <a:p>
            <a:pPr lvl="1"/>
            <a:endParaRPr lang="en-US" dirty="0"/>
          </a:p>
          <a:p>
            <a:pPr lvl="1"/>
            <a:endParaRPr lang="en-US" dirty="0"/>
          </a:p>
          <a:p>
            <a:pPr marL="514350" indent="-457200"/>
            <a:r>
              <a:rPr lang="en-US" dirty="0"/>
              <a:t>Make sure the patient’s healthcare provider knows the patient is pregnant or breastfeeding.</a:t>
            </a:r>
          </a:p>
        </p:txBody>
      </p:sp>
      <p:sp>
        <p:nvSpPr>
          <p:cNvPr id="5" name="Slide Number Placeholder 4"/>
          <p:cNvSpPr>
            <a:spLocks noGrp="1"/>
          </p:cNvSpPr>
          <p:nvPr>
            <p:ph type="sldNum" sz="quarter" idx="12"/>
          </p:nvPr>
        </p:nvSpPr>
        <p:spPr/>
        <p:txBody>
          <a:bodyPr/>
          <a:lstStyle/>
          <a:p>
            <a:fld id="{AD0FFFC4-5F0F-4282-B594-3706F94AD865}" type="slidenum">
              <a:rPr lang="en-US" smtClean="0"/>
              <a:pPr/>
              <a:t>19</a:t>
            </a:fld>
            <a:endParaRPr lang="en-US"/>
          </a:p>
        </p:txBody>
      </p:sp>
    </p:spTree>
    <p:extLst>
      <p:ext uri="{BB962C8B-B14F-4D97-AF65-F5344CB8AC3E}">
        <p14:creationId xmlns:p14="http://schemas.microsoft.com/office/powerpoint/2010/main" val="322161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a:solidFill>
              <a:schemeClr val="accent1">
                <a:lumMod val="75000"/>
              </a:schemeClr>
            </a:solidFill>
          </a:ln>
        </p:spPr>
        <p:txBody>
          <a:bodyPr/>
          <a:lstStyle/>
          <a:p>
            <a:pPr algn="ctr"/>
            <a:r>
              <a:rPr lang="en-US" sz="4000" b="0" dirty="0">
                <a:ln w="12700">
                  <a:solidFill>
                    <a:srgbClr val="675D59"/>
                  </a:solidFill>
                </a:ln>
                <a:solidFill>
                  <a:srgbClr val="FF7605">
                    <a:lumMod val="75000"/>
                  </a:srgbClr>
                </a:solidFill>
                <a:effectLst/>
              </a:rPr>
              <a:t>Course Objectives</a:t>
            </a:r>
            <a:endParaRPr lang="en-US" dirty="0"/>
          </a:p>
        </p:txBody>
      </p:sp>
      <p:sp>
        <p:nvSpPr>
          <p:cNvPr id="3" name="Content Placeholder 2"/>
          <p:cNvSpPr>
            <a:spLocks noGrp="1"/>
          </p:cNvSpPr>
          <p:nvPr>
            <p:ph idx="1"/>
          </p:nvPr>
        </p:nvSpPr>
        <p:spPr>
          <a:ln w="12700">
            <a:solidFill>
              <a:schemeClr val="accent1">
                <a:lumMod val="75000"/>
              </a:schemeClr>
            </a:solidFill>
          </a:ln>
        </p:spPr>
        <p:txBody>
          <a:bodyPr>
            <a:normAutofit/>
          </a:bodyPr>
          <a:lstStyle/>
          <a:p>
            <a:pPr>
              <a:buFont typeface="Wingdings" pitchFamily="2" charset="2"/>
              <a:buChar char="ü"/>
            </a:pPr>
            <a:r>
              <a:rPr lang="en-US" dirty="0"/>
              <a:t>To provide caregivers without a nursing or medical license, the knowledge to be able to safely and competently give medications to a person they are caring for</a:t>
            </a:r>
          </a:p>
          <a:p>
            <a:pPr>
              <a:buFont typeface="Wingdings" pitchFamily="2" charset="2"/>
              <a:buChar char="ü"/>
            </a:pPr>
            <a:r>
              <a:rPr lang="en-US" dirty="0"/>
              <a:t>To provide caregivers a basic understanding about medications including classifications, names, storage and proper handling of medications</a:t>
            </a:r>
          </a:p>
          <a:p>
            <a:pPr>
              <a:buFont typeface="Wingdings" pitchFamily="2" charset="2"/>
              <a:buChar char="ü"/>
            </a:pPr>
            <a:r>
              <a:rPr lang="en-US" dirty="0"/>
              <a:t>To provide caregivers an understanding of how to protect the privacy of the people they are caring for</a:t>
            </a:r>
          </a:p>
          <a:p>
            <a:pPr>
              <a:buFont typeface="Wingdings" pitchFamily="2" charset="2"/>
              <a:buChar char="ü"/>
            </a:pPr>
            <a:r>
              <a:rPr lang="en-US" dirty="0"/>
              <a:t>The help caregivers understand when to ask for help and when to report problems</a:t>
            </a:r>
          </a:p>
        </p:txBody>
      </p:sp>
      <p:sp>
        <p:nvSpPr>
          <p:cNvPr id="5" name="Slide Number Placeholder 4"/>
          <p:cNvSpPr>
            <a:spLocks noGrp="1"/>
          </p:cNvSpPr>
          <p:nvPr>
            <p:ph type="sldNum" sz="quarter" idx="12"/>
          </p:nvPr>
        </p:nvSpPr>
        <p:spPr/>
        <p:txBody>
          <a:bodyPr/>
          <a:lstStyle/>
          <a:p>
            <a:fld id="{AD0FFFC4-5F0F-4282-B594-3706F94AD865}" type="slidenum">
              <a:rPr lang="en-US" smtClean="0"/>
              <a:pPr/>
              <a:t>2</a:t>
            </a:fld>
            <a:endParaRPr lang="en-US"/>
          </a:p>
        </p:txBody>
      </p:sp>
    </p:spTree>
    <p:extLst>
      <p:ext uri="{BB962C8B-B14F-4D97-AF65-F5344CB8AC3E}">
        <p14:creationId xmlns:p14="http://schemas.microsoft.com/office/powerpoint/2010/main" val="2346849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Factors: genetics and psychological</a:t>
            </a:r>
          </a:p>
        </p:txBody>
      </p:sp>
      <p:sp>
        <p:nvSpPr>
          <p:cNvPr id="3" name="Content Placeholder 2"/>
          <p:cNvSpPr>
            <a:spLocks noGrp="1"/>
          </p:cNvSpPr>
          <p:nvPr>
            <p:ph idx="1"/>
          </p:nvPr>
        </p:nvSpPr>
        <p:spPr>
          <a:ln>
            <a:solidFill>
              <a:schemeClr val="accent1">
                <a:lumMod val="75000"/>
              </a:schemeClr>
            </a:solidFill>
          </a:ln>
        </p:spPr>
        <p:txBody>
          <a:bodyPr>
            <a:normAutofit/>
          </a:bodyPr>
          <a:lstStyle/>
          <a:p>
            <a:r>
              <a:rPr lang="en-US" dirty="0"/>
              <a:t>Genetic Factors</a:t>
            </a:r>
          </a:p>
          <a:p>
            <a:pPr lvl="1"/>
            <a:r>
              <a:rPr lang="en-US" dirty="0"/>
              <a:t>People who have Down syndrome age prematurely. A 40-year-old has a body that acts like a 60-year-old.</a:t>
            </a:r>
          </a:p>
          <a:p>
            <a:pPr lvl="1"/>
            <a:r>
              <a:rPr lang="en-US" dirty="0"/>
              <a:t>Some genetic factors cannot be seen on the outside because they determine how cells on the inside process medications.</a:t>
            </a:r>
          </a:p>
          <a:p>
            <a:r>
              <a:rPr lang="en-US" dirty="0"/>
              <a:t>Psychological Factors</a:t>
            </a:r>
          </a:p>
          <a:p>
            <a:pPr lvl="1"/>
            <a:r>
              <a:rPr lang="en-US" dirty="0"/>
              <a:t>Emotional factors, such as stress, affect how the body responds to medications.</a:t>
            </a:r>
          </a:p>
        </p:txBody>
      </p:sp>
      <p:sp>
        <p:nvSpPr>
          <p:cNvPr id="5" name="Slide Number Placeholder 4"/>
          <p:cNvSpPr>
            <a:spLocks noGrp="1"/>
          </p:cNvSpPr>
          <p:nvPr>
            <p:ph type="sldNum" sz="quarter" idx="12"/>
          </p:nvPr>
        </p:nvSpPr>
        <p:spPr/>
        <p:txBody>
          <a:bodyPr/>
          <a:lstStyle/>
          <a:p>
            <a:fld id="{AD0FFFC4-5F0F-4282-B594-3706F94AD865}" type="slidenum">
              <a:rPr lang="en-US" smtClean="0"/>
              <a:pPr/>
              <a:t>20</a:t>
            </a:fld>
            <a:endParaRPr lang="en-US"/>
          </a:p>
        </p:txBody>
      </p:sp>
    </p:spTree>
    <p:extLst>
      <p:ext uri="{BB962C8B-B14F-4D97-AF65-F5344CB8AC3E}">
        <p14:creationId xmlns:p14="http://schemas.microsoft.com/office/powerpoint/2010/main" val="260274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000" dirty="0">
                <a:solidFill>
                  <a:schemeClr val="accent1">
                    <a:lumMod val="75000"/>
                  </a:schemeClr>
                </a:solidFill>
              </a:rPr>
              <a:t>Taking Medication with or without food</a:t>
            </a:r>
          </a:p>
        </p:txBody>
      </p:sp>
      <p:sp>
        <p:nvSpPr>
          <p:cNvPr id="3" name="Content Placeholder 2"/>
          <p:cNvSpPr>
            <a:spLocks noGrp="1"/>
          </p:cNvSpPr>
          <p:nvPr>
            <p:ph idx="1"/>
          </p:nvPr>
        </p:nvSpPr>
        <p:spPr>
          <a:ln>
            <a:solidFill>
              <a:schemeClr val="accent1">
                <a:lumMod val="75000"/>
              </a:schemeClr>
            </a:solidFill>
          </a:ln>
        </p:spPr>
        <p:txBody>
          <a:bodyPr/>
          <a:lstStyle/>
          <a:p>
            <a:r>
              <a:rPr lang="en-US" dirty="0"/>
              <a:t>Absorption of medications can be affected by food</a:t>
            </a:r>
          </a:p>
          <a:p>
            <a:r>
              <a:rPr lang="en-US" dirty="0"/>
              <a:t>Some medicines </a:t>
            </a:r>
            <a:r>
              <a:rPr lang="en-US" b="1" dirty="0"/>
              <a:t>must be given with food (ibuprofen)</a:t>
            </a:r>
          </a:p>
          <a:p>
            <a:r>
              <a:rPr lang="en-US" dirty="0"/>
              <a:t>Some medicines </a:t>
            </a:r>
            <a:r>
              <a:rPr lang="en-US" b="1" dirty="0"/>
              <a:t>must NOT be given with food (thyroid)</a:t>
            </a:r>
          </a:p>
          <a:p>
            <a:r>
              <a:rPr lang="en-US" b="1" dirty="0"/>
              <a:t>Most medications are not affected by food</a:t>
            </a:r>
          </a:p>
          <a:p>
            <a:endParaRPr lang="en-US" dirty="0"/>
          </a:p>
          <a:p>
            <a:r>
              <a:rPr lang="en-US" dirty="0"/>
              <a:t>Read ALL labels and handouts for each medication</a:t>
            </a:r>
          </a:p>
          <a:p>
            <a:r>
              <a:rPr lang="en-US" dirty="0"/>
              <a:t>A printout from the pharmacy or other source on each medication is needed. If one is lost or unreadable, get a new one</a:t>
            </a:r>
          </a:p>
          <a:p>
            <a:r>
              <a:rPr lang="en-US" dirty="0"/>
              <a:t>Call the pharmacy to get new handouts, if needed</a:t>
            </a:r>
          </a:p>
        </p:txBody>
      </p:sp>
      <p:sp>
        <p:nvSpPr>
          <p:cNvPr id="5" name="Slide Number Placeholder 4"/>
          <p:cNvSpPr>
            <a:spLocks noGrp="1"/>
          </p:cNvSpPr>
          <p:nvPr>
            <p:ph type="sldNum" sz="quarter" idx="12"/>
          </p:nvPr>
        </p:nvSpPr>
        <p:spPr/>
        <p:txBody>
          <a:bodyPr/>
          <a:lstStyle/>
          <a:p>
            <a:fld id="{AD0FFFC4-5F0F-4282-B594-3706F94AD865}" type="slidenum">
              <a:rPr lang="en-US" smtClean="0"/>
              <a:pPr/>
              <a:t>21</a:t>
            </a:fld>
            <a:endParaRPr lang="en-US"/>
          </a:p>
        </p:txBody>
      </p:sp>
    </p:spTree>
    <p:extLst>
      <p:ext uri="{BB962C8B-B14F-4D97-AF65-F5344CB8AC3E}">
        <p14:creationId xmlns:p14="http://schemas.microsoft.com/office/powerpoint/2010/main" val="3452834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Side (unintended) effects of medications</a:t>
            </a:r>
          </a:p>
        </p:txBody>
      </p:sp>
      <p:sp>
        <p:nvSpPr>
          <p:cNvPr id="3" name="Content Placeholder 2"/>
          <p:cNvSpPr>
            <a:spLocks noGrp="1"/>
          </p:cNvSpPr>
          <p:nvPr>
            <p:ph idx="1"/>
          </p:nvPr>
        </p:nvSpPr>
        <p:spPr>
          <a:ln>
            <a:solidFill>
              <a:schemeClr val="accent1">
                <a:lumMod val="75000"/>
              </a:schemeClr>
            </a:solidFill>
          </a:ln>
        </p:spPr>
        <p:txBody>
          <a:bodyPr>
            <a:normAutofit/>
          </a:bodyPr>
          <a:lstStyle/>
          <a:p>
            <a:r>
              <a:rPr lang="en-US" dirty="0"/>
              <a:t>headache</a:t>
            </a:r>
          </a:p>
          <a:p>
            <a:r>
              <a:rPr lang="en-US" dirty="0">
                <a:solidFill>
                  <a:schemeClr val="accent6">
                    <a:lumMod val="75000"/>
                  </a:schemeClr>
                </a:solidFill>
              </a:rPr>
              <a:t>nausea</a:t>
            </a:r>
          </a:p>
          <a:p>
            <a:r>
              <a:rPr lang="en-US" dirty="0">
                <a:solidFill>
                  <a:schemeClr val="accent6">
                    <a:lumMod val="75000"/>
                  </a:schemeClr>
                </a:solidFill>
              </a:rPr>
              <a:t>diarrhea</a:t>
            </a:r>
          </a:p>
          <a:p>
            <a:r>
              <a:rPr lang="en-US" dirty="0">
                <a:solidFill>
                  <a:schemeClr val="accent6">
                    <a:lumMod val="75000"/>
                  </a:schemeClr>
                </a:solidFill>
              </a:rPr>
              <a:t>constipation</a:t>
            </a:r>
          </a:p>
          <a:p>
            <a:r>
              <a:rPr lang="en-US" dirty="0">
                <a:solidFill>
                  <a:schemeClr val="accent6">
                    <a:lumMod val="75000"/>
                  </a:schemeClr>
                </a:solidFill>
              </a:rPr>
              <a:t>weight loss or gain</a:t>
            </a:r>
          </a:p>
          <a:p>
            <a:r>
              <a:rPr lang="en-US" dirty="0">
                <a:solidFill>
                  <a:schemeClr val="accent6">
                    <a:lumMod val="75000"/>
                  </a:schemeClr>
                </a:solidFill>
              </a:rPr>
              <a:t>sleepiness</a:t>
            </a:r>
          </a:p>
          <a:p>
            <a:r>
              <a:rPr lang="en-US" dirty="0">
                <a:solidFill>
                  <a:schemeClr val="accent6">
                    <a:lumMod val="75000"/>
                  </a:schemeClr>
                </a:solidFill>
              </a:rPr>
              <a:t>dizziness</a:t>
            </a:r>
          </a:p>
          <a:p>
            <a:r>
              <a:rPr lang="en-US" dirty="0">
                <a:solidFill>
                  <a:schemeClr val="accent6">
                    <a:lumMod val="75000"/>
                  </a:schemeClr>
                </a:solidFill>
              </a:rPr>
              <a:t>rash</a:t>
            </a:r>
          </a:p>
          <a:p>
            <a:r>
              <a:rPr lang="en-US" dirty="0">
                <a:solidFill>
                  <a:schemeClr val="accent6">
                    <a:lumMod val="75000"/>
                  </a:schemeClr>
                </a:solidFill>
              </a:rPr>
              <a:t>and many others</a:t>
            </a:r>
          </a:p>
          <a:p>
            <a:pPr marL="0" indent="0">
              <a:buNone/>
            </a:pPr>
            <a:endParaRPr lang="en-US" dirty="0">
              <a:solidFill>
                <a:schemeClr val="accent6">
                  <a:lumMod val="75000"/>
                </a:schemeClr>
              </a:solidFill>
            </a:endParaRPr>
          </a:p>
          <a:p>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AD0FFFC4-5F0F-4282-B594-3706F94AD865}" type="slidenum">
              <a:rPr lang="en-US" smtClean="0"/>
              <a:pPr/>
              <a:t>22</a:t>
            </a:fld>
            <a:endParaRPr lang="en-US"/>
          </a:p>
        </p:txBody>
      </p:sp>
    </p:spTree>
    <p:extLst>
      <p:ext uri="{BB962C8B-B14F-4D97-AF65-F5344CB8AC3E}">
        <p14:creationId xmlns:p14="http://schemas.microsoft.com/office/powerpoint/2010/main" val="408723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lstStyle/>
          <a:p>
            <a:pPr algn="ctr"/>
            <a:r>
              <a:rPr lang="en-US" sz="4400" b="0" dirty="0">
                <a:solidFill>
                  <a:schemeClr val="accent1">
                    <a:lumMod val="75000"/>
                  </a:schemeClr>
                </a:solidFill>
                <a:effectLst/>
              </a:rPr>
              <a:t>Side Effects</a:t>
            </a:r>
          </a:p>
        </p:txBody>
      </p:sp>
      <p:sp>
        <p:nvSpPr>
          <p:cNvPr id="3" name="Content Placeholder 2"/>
          <p:cNvSpPr>
            <a:spLocks noGrp="1"/>
          </p:cNvSpPr>
          <p:nvPr>
            <p:ph idx="1"/>
          </p:nvPr>
        </p:nvSpPr>
        <p:spPr>
          <a:ln>
            <a:solidFill>
              <a:schemeClr val="accent1">
                <a:lumMod val="75000"/>
              </a:schemeClr>
            </a:solidFill>
          </a:ln>
        </p:spPr>
        <p:txBody>
          <a:bodyPr>
            <a:normAutofit/>
          </a:bodyPr>
          <a:lstStyle/>
          <a:p>
            <a:pPr>
              <a:buFont typeface="Wingdings" pitchFamily="2" charset="2"/>
              <a:buChar char="v"/>
            </a:pPr>
            <a:r>
              <a:rPr lang="en-US" dirty="0"/>
              <a:t>Watch for side effects when starting a new medication or an increased dose, especially during the first few days</a:t>
            </a:r>
          </a:p>
          <a:p>
            <a:pPr>
              <a:buFont typeface="Wingdings" pitchFamily="2" charset="2"/>
              <a:buChar char="v"/>
            </a:pPr>
            <a:r>
              <a:rPr lang="en-US" sz="1800" dirty="0"/>
              <a:t>Report </a:t>
            </a:r>
            <a:r>
              <a:rPr lang="en-US" dirty="0"/>
              <a:t>any physical or behavioral  changes to the healthcare provider</a:t>
            </a:r>
          </a:p>
          <a:p>
            <a:pPr>
              <a:buFont typeface="Wingdings" pitchFamily="2" charset="2"/>
              <a:buChar char="v"/>
            </a:pPr>
            <a:r>
              <a:rPr lang="en-US" dirty="0"/>
              <a:t>Document: 1) the changes seen 2) who you reported the changes to 3) when you reported the changes</a:t>
            </a:r>
          </a:p>
          <a:p>
            <a:pPr>
              <a:buFont typeface="Wingdings" pitchFamily="2" charset="2"/>
              <a:buChar char="v"/>
            </a:pPr>
            <a:r>
              <a:rPr lang="en-US" dirty="0"/>
              <a:t>Some medications (e.g. anti-depressants) might take days or weeks before side effects occur</a:t>
            </a:r>
          </a:p>
        </p:txBody>
      </p:sp>
      <p:sp>
        <p:nvSpPr>
          <p:cNvPr id="5" name="Slide Number Placeholder 4"/>
          <p:cNvSpPr>
            <a:spLocks noGrp="1"/>
          </p:cNvSpPr>
          <p:nvPr>
            <p:ph type="sldNum" sz="quarter" idx="12"/>
          </p:nvPr>
        </p:nvSpPr>
        <p:spPr/>
        <p:txBody>
          <a:bodyPr/>
          <a:lstStyle/>
          <a:p>
            <a:fld id="{AD0FFFC4-5F0F-4282-B594-3706F94AD865}" type="slidenum">
              <a:rPr lang="en-US" smtClean="0"/>
              <a:pPr/>
              <a:t>23</a:t>
            </a:fld>
            <a:endParaRPr lang="en-US"/>
          </a:p>
        </p:txBody>
      </p:sp>
    </p:spTree>
    <p:extLst>
      <p:ext uri="{BB962C8B-B14F-4D97-AF65-F5344CB8AC3E}">
        <p14:creationId xmlns:p14="http://schemas.microsoft.com/office/powerpoint/2010/main" val="2849809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Side effects</a:t>
            </a:r>
          </a:p>
        </p:txBody>
      </p:sp>
      <p:sp>
        <p:nvSpPr>
          <p:cNvPr id="3" name="Content Placeholder 2"/>
          <p:cNvSpPr>
            <a:spLocks noGrp="1"/>
          </p:cNvSpPr>
          <p:nvPr>
            <p:ph idx="1"/>
          </p:nvPr>
        </p:nvSpPr>
        <p:spPr>
          <a:ln>
            <a:solidFill>
              <a:schemeClr val="accent1">
                <a:lumMod val="75000"/>
              </a:schemeClr>
            </a:solidFill>
          </a:ln>
        </p:spPr>
        <p:txBody>
          <a:bodyPr>
            <a:normAutofit/>
          </a:bodyPr>
          <a:lstStyle/>
          <a:p>
            <a:r>
              <a:rPr lang="en-US" dirty="0"/>
              <a:t>Most side effects are due to medications changing the way our bodies work.  These changes improve the function that was deficient but often negatively affects other functions as well.  Those unintended effects are not necessarily allergies.</a:t>
            </a:r>
          </a:p>
          <a:p>
            <a:r>
              <a:rPr lang="en-US" dirty="0"/>
              <a:t>Medication </a:t>
            </a:r>
            <a:r>
              <a:rPr lang="en-US" u="sng" dirty="0"/>
              <a:t>allergies</a:t>
            </a:r>
            <a:r>
              <a:rPr lang="en-US" dirty="0"/>
              <a:t> are one kind of side effect. </a:t>
            </a:r>
            <a:r>
              <a:rPr lang="en-US" u="sng" dirty="0"/>
              <a:t>The immune system</a:t>
            </a:r>
            <a:r>
              <a:rPr lang="en-US" dirty="0"/>
              <a:t> mistakenly recognizes a medication as if it were a bacteria or other harmful organism and tries to destroy it.</a:t>
            </a:r>
          </a:p>
          <a:p>
            <a:r>
              <a:rPr lang="en-US" dirty="0"/>
              <a:t>Medication allergies usually involve the skin (rash, itching, hives) or digestive system (nausea, diarrhea).</a:t>
            </a:r>
          </a:p>
          <a:p>
            <a:endParaRPr lang="en-US" dirty="0"/>
          </a:p>
          <a:p>
            <a:endParaRPr lang="en-US" dirty="0"/>
          </a:p>
          <a:p>
            <a:pPr marL="0" indent="0">
              <a:buNone/>
            </a:pPr>
            <a:endParaRPr lang="en-US" dirty="0">
              <a:solidFill>
                <a:schemeClr val="accent6">
                  <a:lumMod val="75000"/>
                </a:schemeClr>
              </a:solidFill>
            </a:endParaRPr>
          </a:p>
          <a:p>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AD0FFFC4-5F0F-4282-B594-3706F94AD865}" type="slidenum">
              <a:rPr lang="en-US" smtClean="0"/>
              <a:pPr/>
              <a:t>24</a:t>
            </a:fld>
            <a:endParaRPr lang="en-US"/>
          </a:p>
        </p:txBody>
      </p:sp>
    </p:spTree>
    <p:extLst>
      <p:ext uri="{BB962C8B-B14F-4D97-AF65-F5344CB8AC3E}">
        <p14:creationId xmlns:p14="http://schemas.microsoft.com/office/powerpoint/2010/main" val="1238539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lstStyle/>
          <a:p>
            <a:pPr algn="ctr"/>
            <a:r>
              <a:rPr lang="en-US" sz="4400" b="0" dirty="0">
                <a:solidFill>
                  <a:schemeClr val="accent1">
                    <a:lumMod val="75000"/>
                  </a:schemeClr>
                </a:solidFill>
                <a:effectLst/>
              </a:rPr>
              <a:t>Allergies</a:t>
            </a:r>
          </a:p>
        </p:txBody>
      </p:sp>
      <p:sp>
        <p:nvSpPr>
          <p:cNvPr id="3" name="Content Placeholder 2"/>
          <p:cNvSpPr>
            <a:spLocks noGrp="1"/>
          </p:cNvSpPr>
          <p:nvPr>
            <p:ph idx="1"/>
          </p:nvPr>
        </p:nvSpPr>
        <p:spPr>
          <a:ln>
            <a:solidFill>
              <a:schemeClr val="accent1">
                <a:lumMod val="75000"/>
              </a:schemeClr>
            </a:solidFill>
          </a:ln>
        </p:spPr>
        <p:txBody>
          <a:bodyPr/>
          <a:lstStyle/>
          <a:p>
            <a:r>
              <a:rPr lang="en-US" dirty="0"/>
              <a:t>Check for medication allergies before giving medications</a:t>
            </a:r>
          </a:p>
          <a:p>
            <a:r>
              <a:rPr lang="en-US" dirty="0"/>
              <a:t>Individuals can develop allergies to medications </a:t>
            </a:r>
            <a:r>
              <a:rPr lang="en-US" u="sng" dirty="0"/>
              <a:t>at any time</a:t>
            </a:r>
          </a:p>
          <a:p>
            <a:r>
              <a:rPr lang="en-US" dirty="0"/>
              <a:t>Rarely, allergies can be severe and life-threatening</a:t>
            </a:r>
          </a:p>
          <a:p>
            <a:endParaRPr lang="en-US" dirty="0"/>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25</a:t>
            </a:fld>
            <a:endParaRPr lang="en-US"/>
          </a:p>
        </p:txBody>
      </p:sp>
      <p:pic>
        <p:nvPicPr>
          <p:cNvPr id="4098" name="Picture 2" descr="C:\Documents and Settings\edtl_nancy\Local Settings\Temporary Internet Files\Content.IE5\PW8MG294\MC90043803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962400"/>
            <a:ext cx="2133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Documents and Settings\edtl_nancy\Local Settings\Temporary Internet Files\Content.IE5\VFM4FL0C\MC9003312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8241" y="4177949"/>
            <a:ext cx="1800131" cy="120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569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000" dirty="0">
                <a:ln w="12700">
                  <a:solidFill>
                    <a:srgbClr val="675D59"/>
                  </a:solidFill>
                </a:ln>
                <a:solidFill>
                  <a:srgbClr val="FF7605">
                    <a:lumMod val="75000"/>
                  </a:srgbClr>
                </a:solidFill>
              </a:rPr>
              <a:t>Anaphylaxis – severe allergic reaction</a:t>
            </a:r>
          </a:p>
        </p:txBody>
      </p:sp>
      <p:sp>
        <p:nvSpPr>
          <p:cNvPr id="5" name="Slide Number Placeholder 4"/>
          <p:cNvSpPr>
            <a:spLocks noGrp="1"/>
          </p:cNvSpPr>
          <p:nvPr>
            <p:ph type="sldNum" sz="quarter" idx="12"/>
          </p:nvPr>
        </p:nvSpPr>
        <p:spPr>
          <a:xfrm>
            <a:off x="7162800" y="6188075"/>
            <a:ext cx="512638" cy="365125"/>
          </a:xfrm>
        </p:spPr>
        <p:txBody>
          <a:bodyPr/>
          <a:lstStyle/>
          <a:p>
            <a:fld id="{AD0FFFC4-5F0F-4282-B594-3706F94AD865}" type="slidenum">
              <a:rPr lang="en-US" smtClean="0"/>
              <a:pPr/>
              <a:t>26</a:t>
            </a:fld>
            <a:endParaRPr lang="en-US" dirty="0"/>
          </a:p>
        </p:txBody>
      </p:sp>
      <p:sp>
        <p:nvSpPr>
          <p:cNvPr id="7" name="Content Placeholder 2">
            <a:extLst>
              <a:ext uri="{FF2B5EF4-FFF2-40B4-BE49-F238E27FC236}">
                <a16:creationId xmlns:a16="http://schemas.microsoft.com/office/drawing/2014/main" id="{D324EBDD-FEDA-4000-A84F-9FD4C447FFA9}"/>
              </a:ext>
            </a:extLst>
          </p:cNvPr>
          <p:cNvSpPr txBox="1">
            <a:spLocks/>
          </p:cNvSpPr>
          <p:nvPr/>
        </p:nvSpPr>
        <p:spPr>
          <a:xfrm>
            <a:off x="625640" y="2209800"/>
            <a:ext cx="6347714" cy="3880773"/>
          </a:xfrm>
          <a:prstGeom prst="rect">
            <a:avLst/>
          </a:prstGeom>
          <a:ln>
            <a:solidFill>
              <a:schemeClr val="accent1">
                <a:lumMod val="75000"/>
              </a:schemeClr>
            </a:solidFill>
          </a:ln>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itchFamily="2" charset="2"/>
              <a:buChar char="v"/>
            </a:pPr>
            <a:r>
              <a:rPr lang="en-US" sz="3200" b="1" dirty="0"/>
              <a:t>Points to Remember</a:t>
            </a:r>
            <a:r>
              <a:rPr lang="en-US" b="1" dirty="0"/>
              <a:t>:</a:t>
            </a:r>
          </a:p>
          <a:p>
            <a:pPr marL="514350" indent="-514350">
              <a:buFont typeface="+mj-lt"/>
              <a:buAutoNum type="arabicPeriod"/>
            </a:pPr>
            <a:r>
              <a:rPr lang="en-US" sz="2400" dirty="0"/>
              <a:t>Anaphylaxis can be caused by medications, insect stings, or food.</a:t>
            </a:r>
          </a:p>
          <a:p>
            <a:pPr marL="514350" indent="-514350">
              <a:buFont typeface="+mj-lt"/>
              <a:buAutoNum type="arabicPeriod"/>
            </a:pPr>
            <a:r>
              <a:rPr lang="en-US" sz="2400" dirty="0"/>
              <a:t>These reactions can be life-threatening without immediate medical attention.</a:t>
            </a:r>
          </a:p>
          <a:p>
            <a:pPr marL="514350" indent="-514350">
              <a:buFont typeface="+mj-lt"/>
              <a:buAutoNum type="arabicPeriod"/>
            </a:pPr>
            <a:r>
              <a:rPr lang="en-US" sz="2400" dirty="0"/>
              <a:t>Some people with allergies like bee stings or peanuts, have a device (</a:t>
            </a:r>
            <a:r>
              <a:rPr lang="en-US" sz="2400" b="1" u="sng" dirty="0" err="1"/>
              <a:t>Epipen</a:t>
            </a:r>
            <a:r>
              <a:rPr lang="en-US" sz="2400" b="1" u="sng" dirty="0"/>
              <a:t>)</a:t>
            </a:r>
            <a:r>
              <a:rPr lang="en-US" sz="2400" b="1" dirty="0"/>
              <a:t> </a:t>
            </a:r>
            <a:r>
              <a:rPr lang="en-US" sz="2400" dirty="0"/>
              <a:t>prescribed by their health care provider.</a:t>
            </a:r>
          </a:p>
          <a:p>
            <a:pPr marL="914400" lvl="1" indent="-514350">
              <a:buFont typeface="Wingdings" pitchFamily="2" charset="2"/>
              <a:buChar char="Ø"/>
            </a:pPr>
            <a:r>
              <a:rPr lang="en-US" dirty="0"/>
              <a:t>If the person you support uses one of these devices, you will need to receive additional training to help them use it!</a:t>
            </a:r>
          </a:p>
          <a:p>
            <a:pPr marL="914400" lvl="1" indent="-514350">
              <a:buFont typeface="Wingdings" pitchFamily="2" charset="2"/>
              <a:buChar char="Ø"/>
            </a:pPr>
            <a:endParaRPr lang="en-US" dirty="0"/>
          </a:p>
        </p:txBody>
      </p:sp>
    </p:spTree>
    <p:extLst>
      <p:ext uri="{BB962C8B-B14F-4D97-AF65-F5344CB8AC3E}">
        <p14:creationId xmlns:p14="http://schemas.microsoft.com/office/powerpoint/2010/main" val="3428919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80" y="213575"/>
            <a:ext cx="7467599" cy="1320800"/>
          </a:xfrm>
          <a:ln w="28575">
            <a:noFill/>
          </a:ln>
        </p:spPr>
        <p:txBody>
          <a:bodyPr>
            <a:normAutofit fontScale="90000"/>
          </a:bodyPr>
          <a:lstStyle/>
          <a:p>
            <a:pPr algn="ctr"/>
            <a:r>
              <a:rPr lang="en-US" sz="4400" dirty="0">
                <a:ln w="12700">
                  <a:solidFill>
                    <a:srgbClr val="675D59"/>
                  </a:solidFill>
                </a:ln>
                <a:solidFill>
                  <a:srgbClr val="FF7605">
                    <a:lumMod val="75000"/>
                  </a:srgbClr>
                </a:solidFill>
              </a:rPr>
              <a:t>Know the symptoms of Anaphylaxis! It could save a life</a:t>
            </a:r>
            <a:endParaRPr lang="en-US" sz="4400" b="0" dirty="0">
              <a:solidFill>
                <a:schemeClr val="accent1">
                  <a:lumMod val="75000"/>
                </a:schemeClr>
              </a:solidFill>
              <a:effectLst/>
            </a:endParaRPr>
          </a:p>
        </p:txBody>
      </p:sp>
      <p:sp>
        <p:nvSpPr>
          <p:cNvPr id="3" name="Content Placeholder 2"/>
          <p:cNvSpPr>
            <a:spLocks noGrp="1"/>
          </p:cNvSpPr>
          <p:nvPr>
            <p:ph idx="1"/>
          </p:nvPr>
        </p:nvSpPr>
        <p:spPr>
          <a:xfrm>
            <a:off x="0" y="1549400"/>
            <a:ext cx="7370638" cy="5080000"/>
          </a:xfrm>
          <a:ln>
            <a:noFill/>
          </a:ln>
        </p:spPr>
        <p:txBody>
          <a:bodyPr numCol="2">
            <a:normAutofit/>
          </a:bodyPr>
          <a:lstStyle/>
          <a:p>
            <a:pPr lvl="1"/>
            <a:r>
              <a:rPr lang="en-US" b="1" dirty="0"/>
              <a:t>Skin</a:t>
            </a:r>
          </a:p>
          <a:p>
            <a:pPr lvl="2"/>
            <a:r>
              <a:rPr lang="en-US" b="1" dirty="0"/>
              <a:t>itching			</a:t>
            </a:r>
          </a:p>
          <a:p>
            <a:pPr lvl="2"/>
            <a:r>
              <a:rPr lang="en-US" b="1" dirty="0"/>
              <a:t>hives</a:t>
            </a:r>
          </a:p>
          <a:p>
            <a:pPr lvl="2"/>
            <a:r>
              <a:rPr lang="en-US" b="1" dirty="0"/>
              <a:t>redness</a:t>
            </a:r>
          </a:p>
          <a:p>
            <a:pPr lvl="2"/>
            <a:r>
              <a:rPr lang="en-US" b="1" dirty="0"/>
              <a:t>sweaty</a:t>
            </a:r>
          </a:p>
          <a:p>
            <a:pPr lvl="2"/>
            <a:r>
              <a:rPr lang="en-US" b="1" dirty="0"/>
              <a:t>pale</a:t>
            </a:r>
          </a:p>
          <a:p>
            <a:pPr lvl="1"/>
            <a:r>
              <a:rPr lang="en-US" b="1" dirty="0"/>
              <a:t>Respiratory</a:t>
            </a:r>
          </a:p>
          <a:p>
            <a:pPr lvl="2"/>
            <a:r>
              <a:rPr lang="en-US" b="1" dirty="0"/>
              <a:t>runny or itchy nose</a:t>
            </a:r>
          </a:p>
          <a:p>
            <a:pPr lvl="2"/>
            <a:r>
              <a:rPr lang="en-US" b="1" dirty="0"/>
              <a:t>coughing</a:t>
            </a:r>
          </a:p>
          <a:p>
            <a:pPr lvl="2"/>
            <a:r>
              <a:rPr lang="en-US" b="1" dirty="0"/>
              <a:t>sneezing	</a:t>
            </a:r>
          </a:p>
          <a:p>
            <a:pPr lvl="2"/>
            <a:r>
              <a:rPr lang="en-US" b="1" dirty="0"/>
              <a:t>wheezing</a:t>
            </a:r>
          </a:p>
          <a:p>
            <a:pPr lvl="2"/>
            <a:r>
              <a:rPr lang="en-US" b="1" dirty="0"/>
              <a:t>shallow or fast breathing</a:t>
            </a:r>
          </a:p>
          <a:p>
            <a:pPr lvl="2"/>
            <a:r>
              <a:rPr lang="en-US" b="1" dirty="0"/>
              <a:t>swelling of throat</a:t>
            </a:r>
          </a:p>
          <a:p>
            <a:pPr lvl="2"/>
            <a:r>
              <a:rPr lang="en-US" b="1" dirty="0"/>
              <a:t>hoarse voice	</a:t>
            </a:r>
          </a:p>
          <a:p>
            <a:pPr lvl="1"/>
            <a:r>
              <a:rPr lang="en-US" b="1" dirty="0"/>
              <a:t>Cardiovascular</a:t>
            </a:r>
          </a:p>
          <a:p>
            <a:pPr lvl="2"/>
            <a:r>
              <a:rPr lang="en-US" b="1" dirty="0"/>
              <a:t>swelling of lips, tongue, or throat</a:t>
            </a:r>
          </a:p>
          <a:p>
            <a:pPr lvl="2"/>
            <a:r>
              <a:rPr lang="en-US" b="1" dirty="0"/>
              <a:t>feeling dizzy or lightheaded</a:t>
            </a:r>
          </a:p>
          <a:p>
            <a:pPr lvl="2"/>
            <a:r>
              <a:rPr lang="en-US" b="1" dirty="0"/>
              <a:t>passing out</a:t>
            </a:r>
          </a:p>
          <a:p>
            <a:pPr lvl="2"/>
            <a:r>
              <a:rPr lang="en-US" b="1" dirty="0"/>
              <a:t>fast heart rate</a:t>
            </a:r>
          </a:p>
          <a:p>
            <a:pPr lvl="1"/>
            <a:r>
              <a:rPr lang="en-US" b="1" dirty="0"/>
              <a:t>Neurologic</a:t>
            </a:r>
          </a:p>
          <a:p>
            <a:pPr lvl="2"/>
            <a:r>
              <a:rPr lang="en-US" b="1" dirty="0"/>
              <a:t>confusion</a:t>
            </a:r>
          </a:p>
          <a:p>
            <a:pPr lvl="2"/>
            <a:r>
              <a:rPr lang="en-US" b="1" dirty="0"/>
              <a:t>anxiety</a:t>
            </a:r>
          </a:p>
          <a:p>
            <a:pPr lvl="2"/>
            <a:r>
              <a:rPr lang="en-US" b="1" dirty="0"/>
              <a:t>feeling impending doom</a:t>
            </a:r>
          </a:p>
          <a:p>
            <a:pPr lvl="1"/>
            <a:r>
              <a:rPr lang="en-US" b="1" dirty="0"/>
              <a:t>Digestive</a:t>
            </a:r>
          </a:p>
          <a:p>
            <a:pPr lvl="2"/>
            <a:r>
              <a:rPr lang="en-US" b="1" dirty="0"/>
              <a:t>nausea</a:t>
            </a:r>
          </a:p>
          <a:p>
            <a:pPr lvl="2"/>
            <a:r>
              <a:rPr lang="en-US" b="1" dirty="0"/>
              <a:t>vomiting</a:t>
            </a:r>
          </a:p>
          <a:p>
            <a:pPr lvl="2"/>
            <a:r>
              <a:rPr lang="en-US" b="1" dirty="0"/>
              <a:t>diarrhea</a:t>
            </a:r>
          </a:p>
          <a:p>
            <a:pPr lvl="2"/>
            <a:r>
              <a:rPr lang="en-US" b="1" dirty="0"/>
              <a:t>abdominal pain</a:t>
            </a:r>
            <a:r>
              <a:rPr lang="en-US" sz="1200" b="1" dirty="0"/>
              <a:t>	</a:t>
            </a:r>
          </a:p>
        </p:txBody>
      </p:sp>
      <p:sp>
        <p:nvSpPr>
          <p:cNvPr id="5" name="Slide Number Placeholder 4"/>
          <p:cNvSpPr>
            <a:spLocks noGrp="1"/>
          </p:cNvSpPr>
          <p:nvPr>
            <p:ph type="sldNum" sz="quarter" idx="12"/>
          </p:nvPr>
        </p:nvSpPr>
        <p:spPr>
          <a:xfrm>
            <a:off x="7162800" y="6188075"/>
            <a:ext cx="512638" cy="365125"/>
          </a:xfrm>
        </p:spPr>
        <p:txBody>
          <a:bodyPr/>
          <a:lstStyle/>
          <a:p>
            <a:fld id="{AD0FFFC4-5F0F-4282-B594-3706F94AD865}" type="slidenum">
              <a:rPr lang="en-US" smtClean="0"/>
              <a:pPr/>
              <a:t>27</a:t>
            </a:fld>
            <a:endParaRPr lang="en-US" dirty="0"/>
          </a:p>
        </p:txBody>
      </p:sp>
    </p:spTree>
    <p:extLst>
      <p:ext uri="{BB962C8B-B14F-4D97-AF65-F5344CB8AC3E}">
        <p14:creationId xmlns:p14="http://schemas.microsoft.com/office/powerpoint/2010/main" val="2550871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Responding to Anaphylaxis</a:t>
            </a:r>
          </a:p>
        </p:txBody>
      </p:sp>
      <p:sp>
        <p:nvSpPr>
          <p:cNvPr id="3" name="Content Placeholder 2"/>
          <p:cNvSpPr>
            <a:spLocks noGrp="1"/>
          </p:cNvSpPr>
          <p:nvPr>
            <p:ph idx="1"/>
          </p:nvPr>
        </p:nvSpPr>
        <p:spPr>
          <a:ln>
            <a:solidFill>
              <a:schemeClr val="accent1">
                <a:lumMod val="75000"/>
              </a:schemeClr>
            </a:solidFill>
          </a:ln>
        </p:spPr>
        <p:txBody>
          <a:bodyPr>
            <a:normAutofit/>
          </a:bodyPr>
          <a:lstStyle/>
          <a:p>
            <a:pPr lvl="1"/>
            <a:r>
              <a:rPr lang="en-US" sz="2000" b="1" dirty="0"/>
              <a:t>If you </a:t>
            </a:r>
            <a:r>
              <a:rPr lang="en-US" sz="2000" b="1" u="sng" dirty="0"/>
              <a:t>suspect</a:t>
            </a:r>
            <a:r>
              <a:rPr lang="en-US" sz="2000" b="1" dirty="0"/>
              <a:t> anaphylaxis:</a:t>
            </a:r>
          </a:p>
          <a:p>
            <a:pPr lvl="2"/>
            <a:r>
              <a:rPr lang="en-US" sz="1800" b="1" dirty="0"/>
              <a:t>Do NOT wait to see if symptoms improve</a:t>
            </a:r>
          </a:p>
          <a:p>
            <a:pPr lvl="2"/>
            <a:r>
              <a:rPr lang="en-US" sz="2000" b="1" dirty="0">
                <a:solidFill>
                  <a:srgbClr val="FF0000"/>
                </a:solidFill>
              </a:rPr>
              <a:t>Call 911 or other emergency number</a:t>
            </a:r>
          </a:p>
          <a:p>
            <a:pPr lvl="2"/>
            <a:r>
              <a:rPr lang="en-US" sz="2000" dirty="0">
                <a:solidFill>
                  <a:schemeClr val="tx1"/>
                </a:solidFill>
              </a:rPr>
              <a:t>If in doubt, CALL! </a:t>
            </a:r>
          </a:p>
        </p:txBody>
      </p:sp>
      <p:sp>
        <p:nvSpPr>
          <p:cNvPr id="5" name="Slide Number Placeholder 4"/>
          <p:cNvSpPr>
            <a:spLocks noGrp="1"/>
          </p:cNvSpPr>
          <p:nvPr>
            <p:ph type="sldNum" sz="quarter" idx="12"/>
          </p:nvPr>
        </p:nvSpPr>
        <p:spPr/>
        <p:txBody>
          <a:bodyPr/>
          <a:lstStyle/>
          <a:p>
            <a:fld id="{AD0FFFC4-5F0F-4282-B594-3706F94AD865}" type="slidenum">
              <a:rPr lang="en-US" smtClean="0"/>
              <a:pPr/>
              <a:t>28</a:t>
            </a:fld>
            <a:endParaRPr lang="en-US"/>
          </a:p>
        </p:txBody>
      </p:sp>
    </p:spTree>
    <p:extLst>
      <p:ext uri="{BB962C8B-B14F-4D97-AF65-F5344CB8AC3E}">
        <p14:creationId xmlns:p14="http://schemas.microsoft.com/office/powerpoint/2010/main" val="1510804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a:solidFill>
              <a:schemeClr val="accent1">
                <a:lumMod val="75000"/>
              </a:schemeClr>
            </a:solidFill>
          </a:ln>
        </p:spPr>
        <p:txBody>
          <a:bodyPr/>
          <a:lstStyle/>
          <a:p>
            <a:pPr algn="ctr"/>
            <a:r>
              <a:rPr lang="en-US" sz="4000" b="0" dirty="0">
                <a:ln w="12700">
                  <a:solidFill>
                    <a:srgbClr val="675D59"/>
                  </a:solidFill>
                </a:ln>
                <a:solidFill>
                  <a:srgbClr val="FF7605">
                    <a:lumMod val="75000"/>
                  </a:srgbClr>
                </a:solidFill>
                <a:effectLst/>
              </a:rPr>
              <a:t>Toxicity</a:t>
            </a:r>
            <a:endParaRPr lang="en-US" dirty="0"/>
          </a:p>
        </p:txBody>
      </p:sp>
      <p:sp>
        <p:nvSpPr>
          <p:cNvPr id="3" name="Content Placeholder 2"/>
          <p:cNvSpPr>
            <a:spLocks noGrp="1"/>
          </p:cNvSpPr>
          <p:nvPr>
            <p:ph idx="1"/>
          </p:nvPr>
        </p:nvSpPr>
        <p:spPr>
          <a:xfrm>
            <a:off x="609599" y="2160590"/>
            <a:ext cx="6347714" cy="4245898"/>
          </a:xfrm>
          <a:ln w="12700">
            <a:solidFill>
              <a:schemeClr val="accent1">
                <a:lumMod val="75000"/>
              </a:schemeClr>
            </a:solidFill>
          </a:ln>
        </p:spPr>
        <p:txBody>
          <a:bodyPr>
            <a:normAutofit fontScale="70000" lnSpcReduction="20000"/>
          </a:bodyPr>
          <a:lstStyle/>
          <a:p>
            <a:r>
              <a:rPr lang="en-US" sz="2400" dirty="0"/>
              <a:t>A high dose of medication can be poisonous or harmful to the patient</a:t>
            </a:r>
          </a:p>
          <a:p>
            <a:r>
              <a:rPr lang="en-US" sz="2400" dirty="0"/>
              <a:t>Serious signs (observable) and symptoms (reported) can include:</a:t>
            </a:r>
          </a:p>
          <a:p>
            <a:pPr lvl="1">
              <a:buFont typeface="Wingdings" pitchFamily="2" charset="2"/>
              <a:buChar char="§"/>
            </a:pPr>
            <a:r>
              <a:rPr lang="en-US" sz="2000" b="1" dirty="0"/>
              <a:t>Blurred or double vision</a:t>
            </a:r>
          </a:p>
          <a:p>
            <a:pPr lvl="1">
              <a:buFont typeface="Wingdings" pitchFamily="2" charset="2"/>
              <a:buChar char="§"/>
            </a:pPr>
            <a:r>
              <a:rPr lang="en-US" sz="2000" b="1" dirty="0"/>
              <a:t>Convulsions/seizures</a:t>
            </a:r>
          </a:p>
          <a:p>
            <a:pPr lvl="1">
              <a:buFont typeface="Wingdings" pitchFamily="2" charset="2"/>
              <a:buChar char="§"/>
            </a:pPr>
            <a:r>
              <a:rPr lang="en-US" sz="2000" b="1" dirty="0"/>
              <a:t>Muscle weakness </a:t>
            </a:r>
          </a:p>
          <a:p>
            <a:pPr lvl="1">
              <a:buFont typeface="Wingdings" pitchFamily="2" charset="2"/>
              <a:buChar char="§"/>
            </a:pPr>
            <a:r>
              <a:rPr lang="en-US" sz="2000" b="1" dirty="0"/>
              <a:t>Confusion</a:t>
            </a:r>
          </a:p>
          <a:p>
            <a:pPr lvl="1">
              <a:buFont typeface="Wingdings" pitchFamily="2" charset="2"/>
              <a:buChar char="§"/>
            </a:pPr>
            <a:r>
              <a:rPr lang="en-US" sz="2000" b="1" dirty="0"/>
              <a:t>Shortness of breath</a:t>
            </a:r>
          </a:p>
          <a:p>
            <a:pPr lvl="1">
              <a:buFont typeface="Wingdings" pitchFamily="2" charset="2"/>
              <a:buChar char="§"/>
            </a:pPr>
            <a:r>
              <a:rPr lang="en-US" sz="2000" b="1" dirty="0"/>
              <a:t>Unusually sleepy or groggy</a:t>
            </a:r>
          </a:p>
          <a:p>
            <a:pPr lvl="1">
              <a:buFont typeface="Wingdings" pitchFamily="2" charset="2"/>
              <a:buChar char="§"/>
            </a:pPr>
            <a:r>
              <a:rPr lang="en-US" sz="2000" b="1" dirty="0"/>
              <a:t>Vomiting</a:t>
            </a:r>
          </a:p>
          <a:p>
            <a:r>
              <a:rPr lang="en-US" sz="2400" dirty="0"/>
              <a:t>If you notice any symptoms of the above symptoms, contact a nurse or other healthcare professional!</a:t>
            </a:r>
          </a:p>
          <a:p>
            <a:r>
              <a:rPr lang="en-US" sz="2400" dirty="0"/>
              <a:t>If the reaction seems to be </a:t>
            </a:r>
            <a:r>
              <a:rPr lang="en-US" sz="2400" dirty="0">
                <a:solidFill>
                  <a:srgbClr val="FF0000"/>
                </a:solidFill>
              </a:rPr>
              <a:t>life-threatening, call </a:t>
            </a:r>
            <a:r>
              <a:rPr lang="en-US" sz="2400" b="1" dirty="0">
                <a:solidFill>
                  <a:srgbClr val="FF0000"/>
                </a:solidFill>
              </a:rPr>
              <a:t>9-1-1</a:t>
            </a:r>
          </a:p>
          <a:p>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29</a:t>
            </a:fld>
            <a:endParaRPr lang="en-US"/>
          </a:p>
        </p:txBody>
      </p:sp>
    </p:spTree>
    <p:extLst>
      <p:ext uri="{BB962C8B-B14F-4D97-AF65-F5344CB8AC3E}">
        <p14:creationId xmlns:p14="http://schemas.microsoft.com/office/powerpoint/2010/main" val="225051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lstStyle/>
          <a:p>
            <a:pPr algn="ctr"/>
            <a:r>
              <a:rPr lang="en-US" sz="4400" b="0" dirty="0">
                <a:solidFill>
                  <a:schemeClr val="accent1">
                    <a:lumMod val="75000"/>
                  </a:schemeClr>
                </a:solidFill>
                <a:effectLst/>
              </a:rPr>
              <a:t>What to know, Part 1</a:t>
            </a:r>
          </a:p>
        </p:txBody>
      </p:sp>
      <p:sp>
        <p:nvSpPr>
          <p:cNvPr id="3" name="Content Placeholder 2"/>
          <p:cNvSpPr>
            <a:spLocks noGrp="1"/>
          </p:cNvSpPr>
          <p:nvPr>
            <p:ph idx="1"/>
          </p:nvPr>
        </p:nvSpPr>
        <p:spPr>
          <a:ln>
            <a:solidFill>
              <a:schemeClr val="accent1">
                <a:lumMod val="75000"/>
              </a:schemeClr>
            </a:solidFill>
          </a:ln>
        </p:spPr>
        <p:txBody>
          <a:bodyPr/>
          <a:lstStyle/>
          <a:p>
            <a:pPr>
              <a:buFont typeface="Wingdings" pitchFamily="2" charset="2"/>
              <a:buChar char="v"/>
            </a:pPr>
            <a:r>
              <a:rPr lang="en-US" dirty="0"/>
              <a:t>Why is a medication being used?</a:t>
            </a:r>
          </a:p>
          <a:p>
            <a:pPr>
              <a:buFont typeface="Wingdings" pitchFamily="2" charset="2"/>
              <a:buChar char="v"/>
            </a:pPr>
            <a:r>
              <a:rPr lang="en-US" dirty="0"/>
              <a:t>What is the intended effect? </a:t>
            </a:r>
          </a:p>
          <a:p>
            <a:pPr>
              <a:buFont typeface="Wingdings" pitchFamily="2" charset="2"/>
              <a:buChar char="v"/>
            </a:pPr>
            <a:r>
              <a:rPr lang="en-US" dirty="0"/>
              <a:t>What are the likely unintended side effects?</a:t>
            </a:r>
          </a:p>
          <a:p>
            <a:pPr>
              <a:buFont typeface="Wingdings" pitchFamily="2" charset="2"/>
              <a:buChar char="v"/>
            </a:pPr>
            <a:r>
              <a:rPr lang="en-US" dirty="0"/>
              <a:t>Is the medication compatible with other medications being taken (medication interactions)?</a:t>
            </a:r>
          </a:p>
          <a:p>
            <a:pPr>
              <a:buFont typeface="Wingdings" pitchFamily="2" charset="2"/>
              <a:buChar char="v"/>
            </a:pPr>
            <a:r>
              <a:rPr lang="en-US" dirty="0"/>
              <a:t>Categories of medications</a:t>
            </a:r>
          </a:p>
          <a:p>
            <a:pPr>
              <a:buFont typeface="Wingdings" pitchFamily="2" charset="2"/>
              <a:buChar char="v"/>
            </a:pPr>
            <a:r>
              <a:rPr lang="en-US" dirty="0"/>
              <a:t>Families of medications</a:t>
            </a:r>
          </a:p>
          <a:p>
            <a:pPr>
              <a:buFont typeface="Wingdings" pitchFamily="2" charset="2"/>
              <a:buChar char="v"/>
            </a:pPr>
            <a:r>
              <a:rPr lang="en-US" dirty="0"/>
              <a:t>Names of medications</a:t>
            </a:r>
          </a:p>
          <a:p>
            <a:pPr>
              <a:buFont typeface="Wingdings" pitchFamily="2" charset="2"/>
              <a:buChar char="v"/>
            </a:pPr>
            <a:r>
              <a:rPr lang="en-US" dirty="0"/>
              <a:t>Proper medication storage</a:t>
            </a:r>
          </a:p>
          <a:p>
            <a:pPr marL="0" indent="0">
              <a:buNone/>
            </a:pPr>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3</a:t>
            </a:fld>
            <a:endParaRPr lang="en-US"/>
          </a:p>
        </p:txBody>
      </p:sp>
    </p:spTree>
    <p:extLst>
      <p:ext uri="{BB962C8B-B14F-4D97-AF65-F5344CB8AC3E}">
        <p14:creationId xmlns:p14="http://schemas.microsoft.com/office/powerpoint/2010/main" val="64688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Extrapyramidal symptoms (EPS)</a:t>
            </a:r>
          </a:p>
        </p:txBody>
      </p:sp>
      <p:sp>
        <p:nvSpPr>
          <p:cNvPr id="3" name="Content Placeholder 2"/>
          <p:cNvSpPr>
            <a:spLocks noGrp="1"/>
          </p:cNvSpPr>
          <p:nvPr>
            <p:ph idx="1"/>
          </p:nvPr>
        </p:nvSpPr>
        <p:spPr>
          <a:ln>
            <a:solidFill>
              <a:schemeClr val="accent1">
                <a:lumMod val="75000"/>
              </a:schemeClr>
            </a:solidFill>
          </a:ln>
        </p:spPr>
        <p:txBody>
          <a:bodyPr>
            <a:normAutofit/>
          </a:bodyPr>
          <a:lstStyle/>
          <a:p>
            <a:r>
              <a:rPr lang="en-US" sz="2000" dirty="0">
                <a:solidFill>
                  <a:schemeClr val="tx1"/>
                </a:solidFill>
              </a:rPr>
              <a:t>EPS are involuntary or uncontrolled movements, tremors, or muscle contractions of the face, mouth, neck, or limbs</a:t>
            </a:r>
          </a:p>
          <a:p>
            <a:r>
              <a:rPr lang="en-US" sz="2000" dirty="0">
                <a:solidFill>
                  <a:schemeClr val="tx1"/>
                </a:solidFill>
              </a:rPr>
              <a:t>These can be caused by </a:t>
            </a:r>
            <a:r>
              <a:rPr lang="en-US" sz="2000" b="1" dirty="0">
                <a:solidFill>
                  <a:schemeClr val="tx1"/>
                </a:solidFill>
              </a:rPr>
              <a:t>long-term use </a:t>
            </a:r>
            <a:r>
              <a:rPr lang="en-US" sz="2000" dirty="0">
                <a:solidFill>
                  <a:schemeClr val="tx1"/>
                </a:solidFill>
              </a:rPr>
              <a:t>of </a:t>
            </a:r>
            <a:r>
              <a:rPr lang="en-US" sz="2000" b="1" dirty="0">
                <a:solidFill>
                  <a:schemeClr val="tx1"/>
                </a:solidFill>
              </a:rPr>
              <a:t>antipsychotic</a:t>
            </a:r>
            <a:r>
              <a:rPr lang="en-US" sz="2000" dirty="0">
                <a:solidFill>
                  <a:schemeClr val="tx1"/>
                </a:solidFill>
              </a:rPr>
              <a:t> and certain other medications</a:t>
            </a:r>
          </a:p>
          <a:p>
            <a:r>
              <a:rPr lang="en-US" sz="2000" dirty="0">
                <a:solidFill>
                  <a:schemeClr val="tx1"/>
                </a:solidFill>
              </a:rPr>
              <a:t>If you notice any of these movements, contact the healthcare provider who prescribes the medications for that person</a:t>
            </a:r>
          </a:p>
          <a:p>
            <a:endParaRPr lang="en-US" sz="2000" dirty="0">
              <a:solidFill>
                <a:schemeClr val="tx1"/>
              </a:solidFill>
            </a:endParaRPr>
          </a:p>
        </p:txBody>
      </p:sp>
      <p:sp>
        <p:nvSpPr>
          <p:cNvPr id="5" name="Slide Number Placeholder 4"/>
          <p:cNvSpPr>
            <a:spLocks noGrp="1"/>
          </p:cNvSpPr>
          <p:nvPr>
            <p:ph type="sldNum" sz="quarter" idx="12"/>
          </p:nvPr>
        </p:nvSpPr>
        <p:spPr/>
        <p:txBody>
          <a:bodyPr/>
          <a:lstStyle/>
          <a:p>
            <a:fld id="{AD0FFFC4-5F0F-4282-B594-3706F94AD865}" type="slidenum">
              <a:rPr lang="en-US" smtClean="0"/>
              <a:pPr/>
              <a:t>30</a:t>
            </a:fld>
            <a:endParaRPr lang="en-US"/>
          </a:p>
        </p:txBody>
      </p:sp>
    </p:spTree>
    <p:extLst>
      <p:ext uri="{BB962C8B-B14F-4D97-AF65-F5344CB8AC3E}">
        <p14:creationId xmlns:p14="http://schemas.microsoft.com/office/powerpoint/2010/main" val="452269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Medication (drug-drug) Interactions</a:t>
            </a:r>
          </a:p>
        </p:txBody>
      </p:sp>
      <p:sp>
        <p:nvSpPr>
          <p:cNvPr id="3" name="Content Placeholder 2"/>
          <p:cNvSpPr>
            <a:spLocks noGrp="1"/>
          </p:cNvSpPr>
          <p:nvPr>
            <p:ph idx="1"/>
          </p:nvPr>
        </p:nvSpPr>
        <p:spPr>
          <a:ln>
            <a:solidFill>
              <a:schemeClr val="accent1">
                <a:lumMod val="75000"/>
              </a:schemeClr>
            </a:solidFill>
          </a:ln>
        </p:spPr>
        <p:txBody>
          <a:bodyPr>
            <a:normAutofit fontScale="85000" lnSpcReduction="20000"/>
          </a:bodyPr>
          <a:lstStyle/>
          <a:p>
            <a:pPr>
              <a:buFont typeface="Wingdings" pitchFamily="2" charset="2"/>
              <a:buChar char="ü"/>
            </a:pPr>
            <a:r>
              <a:rPr lang="en-US" dirty="0"/>
              <a:t>Medication Interactions are desired or an undesired effects due to combination of medications; most effects are undesired.</a:t>
            </a:r>
          </a:p>
          <a:p>
            <a:pPr>
              <a:buFont typeface="Wingdings" pitchFamily="2" charset="2"/>
              <a:buChar char="ü"/>
            </a:pPr>
            <a:r>
              <a:rPr lang="en-US" dirty="0"/>
              <a:t>The chances of drug interactions increases as the number of medications a person is taking increases</a:t>
            </a:r>
          </a:p>
          <a:p>
            <a:pPr>
              <a:buFont typeface="Wingdings" pitchFamily="2" charset="2"/>
              <a:buChar char="ü"/>
            </a:pPr>
            <a:r>
              <a:rPr lang="en-US" dirty="0"/>
              <a:t>Primary care providers (PCPs) should always be aware of all medications someone takes including OTC’s such as vitamins, cold meds, laxatives, or pain relievers</a:t>
            </a:r>
          </a:p>
          <a:p>
            <a:pPr>
              <a:buFont typeface="Wingdings" pitchFamily="2" charset="2"/>
              <a:buChar char="ü"/>
            </a:pPr>
            <a:r>
              <a:rPr lang="en-US" dirty="0"/>
              <a:t>Always obtain a specific order from the PCP for each medication</a:t>
            </a:r>
          </a:p>
          <a:p>
            <a:pPr>
              <a:buFont typeface="Wingdings" pitchFamily="2" charset="2"/>
              <a:buChar char="ü"/>
            </a:pPr>
            <a:r>
              <a:rPr lang="en-US" dirty="0"/>
              <a:t>If a PCP </a:t>
            </a:r>
            <a:r>
              <a:rPr lang="en-US" b="1" i="1" dirty="0"/>
              <a:t>discontinues</a:t>
            </a:r>
            <a:r>
              <a:rPr lang="en-US" dirty="0"/>
              <a:t> a medication, make sure they write it down</a:t>
            </a:r>
          </a:p>
          <a:p>
            <a:pPr>
              <a:buFont typeface="Wingdings" pitchFamily="2" charset="2"/>
              <a:buChar char="ü"/>
            </a:pPr>
            <a:r>
              <a:rPr lang="en-US" dirty="0"/>
              <a:t>If a PCP </a:t>
            </a:r>
            <a:r>
              <a:rPr lang="en-US" b="1" i="1" dirty="0"/>
              <a:t>adds</a:t>
            </a:r>
            <a:r>
              <a:rPr lang="en-US" dirty="0"/>
              <a:t> a new medication, this may affect the levels of other medications</a:t>
            </a:r>
          </a:p>
          <a:p>
            <a:pPr>
              <a:buFont typeface="Wingdings" pitchFamily="2" charset="2"/>
              <a:buChar char="ü"/>
            </a:pPr>
            <a:r>
              <a:rPr lang="en-US" dirty="0"/>
              <a:t>Interactions </a:t>
            </a:r>
            <a:r>
              <a:rPr lang="en-US" b="1" dirty="0"/>
              <a:t>may</a:t>
            </a:r>
            <a:r>
              <a:rPr lang="en-US" dirty="0"/>
              <a:t> </a:t>
            </a:r>
            <a:r>
              <a:rPr lang="en-US" b="1" dirty="0"/>
              <a:t>increase or decrease the effects </a:t>
            </a:r>
            <a:r>
              <a:rPr lang="en-US" dirty="0"/>
              <a:t>of one or more meds. For example, antacids taken with an antibiotic may prevent the antibiotic from being absorbed in stomach. So, there would be less or no effect on the bacteria. </a:t>
            </a:r>
          </a:p>
        </p:txBody>
      </p:sp>
      <p:sp>
        <p:nvSpPr>
          <p:cNvPr id="5" name="Slide Number Placeholder 4"/>
          <p:cNvSpPr>
            <a:spLocks noGrp="1"/>
          </p:cNvSpPr>
          <p:nvPr>
            <p:ph type="sldNum" sz="quarter" idx="12"/>
          </p:nvPr>
        </p:nvSpPr>
        <p:spPr/>
        <p:txBody>
          <a:bodyPr/>
          <a:lstStyle/>
          <a:p>
            <a:fld id="{AD0FFFC4-5F0F-4282-B594-3706F94AD865}" type="slidenum">
              <a:rPr lang="en-US" smtClean="0"/>
              <a:pPr/>
              <a:t>31</a:t>
            </a:fld>
            <a:endParaRPr lang="en-US"/>
          </a:p>
        </p:txBody>
      </p:sp>
    </p:spTree>
    <p:extLst>
      <p:ext uri="{BB962C8B-B14F-4D97-AF65-F5344CB8AC3E}">
        <p14:creationId xmlns:p14="http://schemas.microsoft.com/office/powerpoint/2010/main" val="2719934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a:solidFill>
              <a:schemeClr val="accent1">
                <a:lumMod val="75000"/>
              </a:schemeClr>
            </a:solidFill>
          </a:ln>
        </p:spPr>
        <p:txBody>
          <a:bodyPr>
            <a:normAutofit/>
          </a:bodyPr>
          <a:lstStyle/>
          <a:p>
            <a:r>
              <a:rPr lang="en-US" sz="4000" b="0" dirty="0">
                <a:ln w="12700">
                  <a:solidFill>
                    <a:srgbClr val="675D59"/>
                  </a:solidFill>
                </a:ln>
                <a:solidFill>
                  <a:srgbClr val="FF7605">
                    <a:lumMod val="75000"/>
                  </a:srgbClr>
                </a:solidFill>
                <a:effectLst/>
              </a:rPr>
              <a:t>Neuroleptic Malignant Syndrome</a:t>
            </a:r>
            <a:endParaRPr lang="en-US" dirty="0"/>
          </a:p>
        </p:txBody>
      </p:sp>
      <p:sp>
        <p:nvSpPr>
          <p:cNvPr id="3" name="Content Placeholder 2"/>
          <p:cNvSpPr>
            <a:spLocks noGrp="1"/>
          </p:cNvSpPr>
          <p:nvPr>
            <p:ph idx="1"/>
          </p:nvPr>
        </p:nvSpPr>
        <p:spPr>
          <a:ln w="12700">
            <a:solidFill>
              <a:schemeClr val="accent1">
                <a:lumMod val="75000"/>
              </a:schemeClr>
            </a:solidFill>
          </a:ln>
        </p:spPr>
        <p:txBody>
          <a:bodyPr/>
          <a:lstStyle/>
          <a:p>
            <a:pPr>
              <a:buFont typeface="Wingdings" pitchFamily="2" charset="2"/>
              <a:buChar char="v"/>
            </a:pPr>
            <a:r>
              <a:rPr lang="en-US" dirty="0"/>
              <a:t>Another possible life-threatening emergency is associated with the use of antipsychotic medications such as haloperidol.</a:t>
            </a:r>
          </a:p>
          <a:p>
            <a:pPr>
              <a:buFont typeface="Wingdings" pitchFamily="2" charset="2"/>
              <a:buChar char="v"/>
            </a:pPr>
            <a:r>
              <a:rPr lang="en-US" dirty="0"/>
              <a:t>Symptoms include:</a:t>
            </a:r>
          </a:p>
          <a:p>
            <a:pPr>
              <a:buFont typeface="Wingdings" pitchFamily="2" charset="2"/>
              <a:buChar char="v"/>
            </a:pPr>
            <a:endParaRPr lang="en-US" dirty="0"/>
          </a:p>
          <a:p>
            <a:pPr>
              <a:buFont typeface="Wingdings" pitchFamily="2" charset="2"/>
              <a:buChar char="v"/>
            </a:pPr>
            <a:endParaRPr lang="en-US" dirty="0"/>
          </a:p>
          <a:p>
            <a:pPr>
              <a:buFont typeface="Wingdings" pitchFamily="2" charset="2"/>
              <a:buChar char="v"/>
            </a:pPr>
            <a:endParaRPr lang="en-US" dirty="0"/>
          </a:p>
          <a:p>
            <a:pPr>
              <a:buFont typeface="Wingdings" pitchFamily="2" charset="2"/>
              <a:buChar char="v"/>
            </a:pPr>
            <a:endParaRPr lang="en-US" dirty="0"/>
          </a:p>
          <a:p>
            <a:pPr>
              <a:buFont typeface="Wingdings" pitchFamily="2" charset="2"/>
              <a:buChar char="v"/>
            </a:pPr>
            <a:r>
              <a:rPr lang="en-US" dirty="0">
                <a:solidFill>
                  <a:srgbClr val="FF0000"/>
                </a:solidFill>
              </a:rPr>
              <a:t>Call </a:t>
            </a:r>
            <a:r>
              <a:rPr lang="en-US" b="1" dirty="0">
                <a:solidFill>
                  <a:srgbClr val="FF0000"/>
                </a:solidFill>
              </a:rPr>
              <a:t>9-1-1</a:t>
            </a:r>
            <a:r>
              <a:rPr lang="en-US" dirty="0">
                <a:solidFill>
                  <a:srgbClr val="FF0000"/>
                </a:solidFill>
              </a:rPr>
              <a:t> immediately if you suspect this</a:t>
            </a:r>
          </a:p>
          <a:p>
            <a:pPr lvl="1"/>
            <a:endParaRPr lang="en-US" dirty="0"/>
          </a:p>
        </p:txBody>
      </p:sp>
      <p:sp>
        <p:nvSpPr>
          <p:cNvPr id="6" name="Slide Number Placeholder 5"/>
          <p:cNvSpPr>
            <a:spLocks noGrp="1"/>
          </p:cNvSpPr>
          <p:nvPr>
            <p:ph type="sldNum" sz="quarter" idx="12"/>
          </p:nvPr>
        </p:nvSpPr>
        <p:spPr/>
        <p:txBody>
          <a:bodyPr/>
          <a:lstStyle/>
          <a:p>
            <a:fld id="{AD0FFFC4-5F0F-4282-B594-3706F94AD865}" type="slidenum">
              <a:rPr lang="en-US" smtClean="0"/>
              <a:pPr/>
              <a:t>32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772974077"/>
              </p:ext>
            </p:extLst>
          </p:nvPr>
        </p:nvGraphicFramePr>
        <p:xfrm>
          <a:off x="735455" y="3575125"/>
          <a:ext cx="6096000" cy="1010920"/>
        </p:xfrm>
        <a:graphic>
          <a:graphicData uri="http://schemas.openxmlformats.org/drawingml/2006/table">
            <a:tbl>
              <a:tblPr bandRow="1">
                <a:tableStyleId>{5C22544A-7EE6-4342-B048-85BDC9FD1C3A}</a:tableStyleId>
              </a:tblPr>
              <a:tblGrid>
                <a:gridCol w="2032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r>
                        <a:rPr lang="en-US" dirty="0"/>
                        <a:t>sudden fever</a:t>
                      </a:r>
                    </a:p>
                  </a:txBody>
                  <a:tcPr/>
                </a:tc>
                <a:tc gridSpan="2">
                  <a:txBody>
                    <a:bodyPr/>
                    <a:lstStyle/>
                    <a:p>
                      <a:r>
                        <a:rPr lang="en-US" dirty="0"/>
                        <a:t>rigidity or stiffness</a:t>
                      </a:r>
                    </a:p>
                  </a:txBody>
                  <a:tcPr/>
                </a:tc>
                <a:tc hMerge="1">
                  <a:txBody>
                    <a:bodyPr/>
                    <a:lstStyle/>
                    <a:p>
                      <a:endParaRPr lang="en-US"/>
                    </a:p>
                  </a:txBody>
                  <a:tcPr/>
                </a:tc>
                <a:tc>
                  <a:txBody>
                    <a:bodyPr/>
                    <a:lstStyle/>
                    <a:p>
                      <a:r>
                        <a:rPr lang="en-US" dirty="0"/>
                        <a:t>shaking</a:t>
                      </a:r>
                    </a:p>
                  </a:txBody>
                  <a:tcPr/>
                </a:tc>
                <a:extLst>
                  <a:ext uri="{0D108BD9-81ED-4DB2-BD59-A6C34878D82A}">
                    <a16:rowId xmlns:a16="http://schemas.microsoft.com/office/drawing/2014/main" val="10000"/>
                  </a:ext>
                </a:extLst>
              </a:tr>
              <a:tr h="370840">
                <a:tc gridSpan="2">
                  <a:txBody>
                    <a:bodyPr/>
                    <a:lstStyle/>
                    <a:p>
                      <a:r>
                        <a:rPr lang="en-US" dirty="0"/>
                        <a:t>rapid pulse</a:t>
                      </a:r>
                    </a:p>
                  </a:txBody>
                  <a:tcPr/>
                </a:tc>
                <a:tc hMerge="1">
                  <a:txBody>
                    <a:bodyPr/>
                    <a:lstStyle/>
                    <a:p>
                      <a:endParaRPr lang="en-US"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mn-lt"/>
                          <a:ea typeface="+mn-ea"/>
                          <a:cs typeface="+mn-cs"/>
                        </a:rPr>
                        <a:t>red sweaty skin</a:t>
                      </a:r>
                      <a:endParaRPr lang="en-US" sz="1800" kern="1200" dirty="0">
                        <a:solidFill>
                          <a:schemeClr val="dk1"/>
                        </a:solidFill>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80864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p:cNvSpPr>
            <a:spLocks noGrp="1"/>
          </p:cNvSpPr>
          <p:nvPr>
            <p:ph type="title"/>
          </p:nvPr>
        </p:nvSpPr>
        <p:spPr>
          <a:xfrm>
            <a:off x="5454458" y="609600"/>
            <a:ext cx="3384742" cy="2227730"/>
          </a:xfrm>
        </p:spPr>
        <p:txBody>
          <a:bodyPr anchor="ctr">
            <a:normAutofit/>
          </a:bodyPr>
          <a:lstStyle/>
          <a:p>
            <a:r>
              <a:rPr lang="en-US" b="0" dirty="0">
                <a:solidFill>
                  <a:srgbClr val="FFFFFF"/>
                </a:solidFill>
                <a:effectLst/>
              </a:rPr>
              <a:t>Categories of Medications</a:t>
            </a:r>
          </a:p>
        </p:txBody>
      </p:sp>
      <p:pic>
        <p:nvPicPr>
          <p:cNvPr id="14" name="Graphic 13" descr="Medicine">
            <a:extLst>
              <a:ext uri="{FF2B5EF4-FFF2-40B4-BE49-F238E27FC236}">
                <a16:creationId xmlns:a16="http://schemas.microsoft.com/office/drawing/2014/main" id="{4AA5E0C4-0556-4E6A-8778-B48F18C7EF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10" name="Content Placeholder 9"/>
          <p:cNvSpPr>
            <a:spLocks noGrp="1"/>
          </p:cNvSpPr>
          <p:nvPr>
            <p:ph idx="1"/>
          </p:nvPr>
        </p:nvSpPr>
        <p:spPr>
          <a:xfrm>
            <a:off x="5454459" y="2837329"/>
            <a:ext cx="3384741" cy="3317938"/>
          </a:xfrm>
        </p:spPr>
        <p:txBody>
          <a:bodyPr anchor="t">
            <a:normAutofit/>
          </a:bodyPr>
          <a:lstStyle/>
          <a:p>
            <a:endParaRPr lang="en-US" dirty="0">
              <a:solidFill>
                <a:srgbClr val="FFFFFF"/>
              </a:solidFill>
            </a:endParaRPr>
          </a:p>
          <a:p>
            <a:r>
              <a:rPr lang="en-US" sz="2000" dirty="0">
                <a:solidFill>
                  <a:srgbClr val="FFFFFF"/>
                </a:solidFill>
              </a:rPr>
              <a:t>Prescription (Rx)</a:t>
            </a:r>
          </a:p>
          <a:p>
            <a:r>
              <a:rPr lang="en-US" sz="2000" dirty="0">
                <a:solidFill>
                  <a:srgbClr val="FFFFFF"/>
                </a:solidFill>
              </a:rPr>
              <a:t>Controlled Substances</a:t>
            </a:r>
          </a:p>
          <a:p>
            <a:r>
              <a:rPr lang="en-US" sz="2000" dirty="0">
                <a:solidFill>
                  <a:srgbClr val="FFFFFF"/>
                </a:solidFill>
              </a:rPr>
              <a:t>Over-the-counter (OTC)</a:t>
            </a:r>
          </a:p>
          <a:p>
            <a:r>
              <a:rPr lang="en-US" sz="2000" dirty="0">
                <a:solidFill>
                  <a:srgbClr val="FFFFFF"/>
                </a:solidFill>
              </a:rPr>
              <a:t>Nutritional supplements</a:t>
            </a:r>
          </a:p>
          <a:p>
            <a:r>
              <a:rPr lang="en-US" sz="2000" dirty="0">
                <a:solidFill>
                  <a:srgbClr val="FFFFFF"/>
                </a:solidFill>
              </a:rPr>
              <a:t>Herbal remedies</a:t>
            </a:r>
          </a:p>
        </p:txBody>
      </p:sp>
      <p:sp>
        <p:nvSpPr>
          <p:cNvPr id="3" name="Slide Number Placeholder 2"/>
          <p:cNvSpPr>
            <a:spLocks noGrp="1"/>
          </p:cNvSpPr>
          <p:nvPr>
            <p:ph type="sldNum" sz="quarter" idx="12"/>
          </p:nvPr>
        </p:nvSpPr>
        <p:spPr>
          <a:xfrm>
            <a:off x="7246914" y="6041362"/>
            <a:ext cx="424640" cy="365125"/>
          </a:xfrm>
        </p:spPr>
        <p:txBody>
          <a:bodyPr>
            <a:normAutofit/>
          </a:bodyPr>
          <a:lstStyle/>
          <a:p>
            <a:pPr>
              <a:spcAft>
                <a:spcPts val="600"/>
              </a:spcAft>
            </a:pPr>
            <a:fld id="{AD0FFFC4-5F0F-4282-B594-3706F94AD865}" type="slidenum">
              <a:rPr lang="en-US">
                <a:solidFill>
                  <a:srgbClr val="FFFFFF"/>
                </a:solidFill>
              </a:rPr>
              <a:pPr>
                <a:spcAft>
                  <a:spcPts val="600"/>
                </a:spcAft>
              </a:pPr>
              <a:t>33</a:t>
            </a:fld>
            <a:endParaRPr lang="en-US">
              <a:solidFill>
                <a:srgbClr val="FFFFFF"/>
              </a:solidFill>
            </a:endParaRPr>
          </a:p>
        </p:txBody>
      </p:sp>
    </p:spTree>
    <p:extLst>
      <p:ext uri="{BB962C8B-B14F-4D97-AF65-F5344CB8AC3E}">
        <p14:creationId xmlns:p14="http://schemas.microsoft.com/office/powerpoint/2010/main" val="1108072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000" b="0" dirty="0">
                <a:solidFill>
                  <a:schemeClr val="accent1">
                    <a:lumMod val="75000"/>
                  </a:schemeClr>
                </a:solidFill>
                <a:effectLst/>
              </a:rPr>
              <a:t>Prescription (Rx) medications</a:t>
            </a:r>
          </a:p>
        </p:txBody>
      </p:sp>
      <p:sp>
        <p:nvSpPr>
          <p:cNvPr id="3" name="Content Placeholder 2"/>
          <p:cNvSpPr>
            <a:spLocks noGrp="1"/>
          </p:cNvSpPr>
          <p:nvPr>
            <p:ph idx="1"/>
          </p:nvPr>
        </p:nvSpPr>
        <p:spPr>
          <a:xfrm>
            <a:off x="228600" y="2443827"/>
            <a:ext cx="7391402" cy="3880773"/>
          </a:xfrm>
          <a:ln>
            <a:solidFill>
              <a:schemeClr val="accent1">
                <a:lumMod val="75000"/>
              </a:schemeClr>
            </a:solidFill>
          </a:ln>
        </p:spPr>
        <p:txBody>
          <a:bodyPr>
            <a:normAutofit/>
          </a:bodyPr>
          <a:lstStyle/>
          <a:p>
            <a:pPr lvl="1"/>
            <a:r>
              <a:rPr lang="en-US" sz="2000" b="1" dirty="0"/>
              <a:t>Require an order from a healthcare provider</a:t>
            </a:r>
          </a:p>
          <a:p>
            <a:pPr lvl="2"/>
            <a:r>
              <a:rPr lang="en-US" sz="2000" dirty="0"/>
              <a:t>Physician (MD, DO)</a:t>
            </a:r>
          </a:p>
          <a:p>
            <a:pPr lvl="2"/>
            <a:r>
              <a:rPr lang="en-US" sz="2000" dirty="0"/>
              <a:t>Physician assistant</a:t>
            </a:r>
          </a:p>
          <a:p>
            <a:pPr lvl="2"/>
            <a:r>
              <a:rPr lang="en-US" sz="2000" dirty="0"/>
              <a:t>Nurse practitioner/Advanced Practice Registered Nurse</a:t>
            </a:r>
          </a:p>
          <a:p>
            <a:pPr lvl="2"/>
            <a:r>
              <a:rPr lang="en-US" sz="2000" dirty="0"/>
              <a:t>Optometrist/Ophthalmologist </a:t>
            </a:r>
          </a:p>
          <a:p>
            <a:pPr lvl="2"/>
            <a:r>
              <a:rPr lang="en-US" sz="2000" dirty="0"/>
              <a:t>Podiatrist</a:t>
            </a:r>
          </a:p>
          <a:p>
            <a:pPr lvl="2"/>
            <a:r>
              <a:rPr lang="en-US" sz="2000" dirty="0"/>
              <a:t>Dentist</a:t>
            </a:r>
          </a:p>
          <a:p>
            <a:pPr lvl="1"/>
            <a:r>
              <a:rPr lang="en-US" sz="2000" b="1" dirty="0"/>
              <a:t>Must be obtained from a pharmacy</a:t>
            </a:r>
          </a:p>
        </p:txBody>
      </p:sp>
      <p:sp>
        <p:nvSpPr>
          <p:cNvPr id="5" name="Slide Number Placeholder 4"/>
          <p:cNvSpPr>
            <a:spLocks noGrp="1"/>
          </p:cNvSpPr>
          <p:nvPr>
            <p:ph type="sldNum" sz="quarter" idx="12"/>
          </p:nvPr>
        </p:nvSpPr>
        <p:spPr/>
        <p:txBody>
          <a:bodyPr/>
          <a:lstStyle/>
          <a:p>
            <a:fld id="{AD0FFFC4-5F0F-4282-B594-3706F94AD865}" type="slidenum">
              <a:rPr lang="en-US" smtClean="0"/>
              <a:pPr/>
              <a:t>34</a:t>
            </a:fld>
            <a:endParaRPr lang="en-US"/>
          </a:p>
        </p:txBody>
      </p:sp>
    </p:spTree>
    <p:extLst>
      <p:ext uri="{BB962C8B-B14F-4D97-AF65-F5344CB8AC3E}">
        <p14:creationId xmlns:p14="http://schemas.microsoft.com/office/powerpoint/2010/main" val="1747354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14400"/>
          </a:xfrm>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Controlled Substances</a:t>
            </a:r>
          </a:p>
        </p:txBody>
      </p:sp>
      <p:sp>
        <p:nvSpPr>
          <p:cNvPr id="3" name="Content Placeholder 2"/>
          <p:cNvSpPr>
            <a:spLocks noGrp="1"/>
          </p:cNvSpPr>
          <p:nvPr>
            <p:ph idx="1"/>
          </p:nvPr>
        </p:nvSpPr>
        <p:spPr>
          <a:xfrm>
            <a:off x="609598" y="1752600"/>
            <a:ext cx="6934202" cy="4653888"/>
          </a:xfrm>
          <a:ln>
            <a:solidFill>
              <a:schemeClr val="accent1">
                <a:lumMod val="75000"/>
              </a:schemeClr>
            </a:solidFill>
          </a:ln>
        </p:spPr>
        <p:txBody>
          <a:bodyPr>
            <a:normAutofit fontScale="92500" lnSpcReduction="20000"/>
          </a:bodyPr>
          <a:lstStyle/>
          <a:p>
            <a:r>
              <a:rPr lang="en-US" sz="3200" b="1" dirty="0"/>
              <a:t>Special category of prescription medications</a:t>
            </a:r>
          </a:p>
          <a:p>
            <a:pPr lvl="1"/>
            <a:r>
              <a:rPr lang="en-US" sz="2000" dirty="0"/>
              <a:t>Due to the higher risk for harm and abuse</a:t>
            </a:r>
          </a:p>
          <a:p>
            <a:pPr lvl="1"/>
            <a:r>
              <a:rPr lang="en-US" sz="2000" dirty="0"/>
              <a:t>Controlled by the DEA (Drug Enforcement Agency, federal level) </a:t>
            </a:r>
          </a:p>
          <a:p>
            <a:pPr lvl="1"/>
            <a:r>
              <a:rPr lang="en-US" sz="2000" dirty="0"/>
              <a:t>Includes:</a:t>
            </a:r>
          </a:p>
          <a:p>
            <a:pPr lvl="2"/>
            <a:r>
              <a:rPr lang="en-US" sz="1800" dirty="0"/>
              <a:t>Opioid pain medications like oxycodone</a:t>
            </a:r>
          </a:p>
          <a:p>
            <a:pPr lvl="2"/>
            <a:r>
              <a:rPr lang="en-US" sz="1800" dirty="0"/>
              <a:t>Benzodiazepines like lorazepam</a:t>
            </a:r>
          </a:p>
          <a:p>
            <a:pPr lvl="2"/>
            <a:r>
              <a:rPr lang="en-US" sz="1800" dirty="0"/>
              <a:t>ADHD Medications including amphetamines</a:t>
            </a:r>
          </a:p>
          <a:p>
            <a:pPr lvl="1"/>
            <a:r>
              <a:rPr lang="en-US" sz="2000" dirty="0"/>
              <a:t>Have special policies for handling (counting, disposing, etc.)</a:t>
            </a:r>
          </a:p>
          <a:p>
            <a:pPr lvl="1"/>
            <a:r>
              <a:rPr lang="en-US" sz="2000" dirty="0"/>
              <a:t>PRN Controlled substances CANNOT be delegated to non-licensed staff.  Only licensed nurses can give them.</a:t>
            </a:r>
          </a:p>
        </p:txBody>
      </p:sp>
      <p:sp>
        <p:nvSpPr>
          <p:cNvPr id="6" name="Slide Number Placeholder 5"/>
          <p:cNvSpPr>
            <a:spLocks noGrp="1"/>
          </p:cNvSpPr>
          <p:nvPr>
            <p:ph type="sldNum" sz="quarter" idx="12"/>
          </p:nvPr>
        </p:nvSpPr>
        <p:spPr/>
        <p:txBody>
          <a:bodyPr/>
          <a:lstStyle/>
          <a:p>
            <a:fld id="{AD0FFFC4-5F0F-4282-B594-3706F94AD865}" type="slidenum">
              <a:rPr lang="en-US" smtClean="0"/>
              <a:pPr/>
              <a:t>35</a:t>
            </a:fld>
            <a:endParaRPr lang="en-US"/>
          </a:p>
        </p:txBody>
      </p:sp>
    </p:spTree>
    <p:extLst>
      <p:ext uri="{BB962C8B-B14F-4D97-AF65-F5344CB8AC3E}">
        <p14:creationId xmlns:p14="http://schemas.microsoft.com/office/powerpoint/2010/main" val="3728899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rPr>
              <a:t>OTC’s: Over the Counter</a:t>
            </a:r>
          </a:p>
        </p:txBody>
      </p:sp>
      <p:sp>
        <p:nvSpPr>
          <p:cNvPr id="3" name="Content Placeholder 2"/>
          <p:cNvSpPr>
            <a:spLocks noGrp="1"/>
          </p:cNvSpPr>
          <p:nvPr>
            <p:ph idx="1"/>
          </p:nvPr>
        </p:nvSpPr>
        <p:spPr>
          <a:xfrm>
            <a:off x="609598" y="2160590"/>
            <a:ext cx="6781802" cy="3880773"/>
          </a:xfrm>
          <a:ln>
            <a:solidFill>
              <a:schemeClr val="accent1">
                <a:lumMod val="75000"/>
              </a:schemeClr>
            </a:solidFill>
          </a:ln>
        </p:spPr>
        <p:txBody>
          <a:bodyPr>
            <a:normAutofit/>
          </a:bodyPr>
          <a:lstStyle/>
          <a:p>
            <a:r>
              <a:rPr lang="en-US" dirty="0"/>
              <a:t>Can buy without a prescription</a:t>
            </a:r>
          </a:p>
          <a:p>
            <a:r>
              <a:rPr lang="en-US" dirty="0"/>
              <a:t>Unlicensed caregivers must have an order from parent or guardian on file BEFORE giving the medication to children</a:t>
            </a:r>
          </a:p>
          <a:p>
            <a:r>
              <a:rPr lang="en-US" dirty="0"/>
              <a:t>OTC medications can be </a:t>
            </a:r>
            <a:r>
              <a:rPr lang="en-US" b="1" dirty="0"/>
              <a:t>dangerous</a:t>
            </a:r>
            <a:r>
              <a:rPr lang="en-US" dirty="0"/>
              <a:t>.  Examples include:</a:t>
            </a:r>
          </a:p>
          <a:p>
            <a:pPr lvl="1"/>
            <a:r>
              <a:rPr lang="en-US" sz="2000" dirty="0"/>
              <a:t>Iron, aspirin, and Tylenol (acetaminophen) can be toxic in large doses</a:t>
            </a:r>
          </a:p>
          <a:p>
            <a:pPr lvl="1"/>
            <a:r>
              <a:rPr lang="en-US" sz="2000" dirty="0"/>
              <a:t>Cold medicines can change the way blood pressure medications work</a:t>
            </a:r>
          </a:p>
          <a:p>
            <a:pPr lvl="1"/>
            <a:r>
              <a:rPr lang="en-US" sz="2000" dirty="0"/>
              <a:t>Benadryl (diphenhydramine) can cause confusion and falls in elders</a:t>
            </a:r>
          </a:p>
        </p:txBody>
      </p:sp>
      <p:sp>
        <p:nvSpPr>
          <p:cNvPr id="5" name="Slide Number Placeholder 4"/>
          <p:cNvSpPr>
            <a:spLocks noGrp="1"/>
          </p:cNvSpPr>
          <p:nvPr>
            <p:ph type="sldNum" sz="quarter" idx="12"/>
          </p:nvPr>
        </p:nvSpPr>
        <p:spPr/>
        <p:txBody>
          <a:bodyPr/>
          <a:lstStyle/>
          <a:p>
            <a:fld id="{AD0FFFC4-5F0F-4282-B594-3706F94AD865}" type="slidenum">
              <a:rPr lang="en-US" smtClean="0"/>
              <a:pPr/>
              <a:t>36</a:t>
            </a:fld>
            <a:endParaRPr lang="en-US"/>
          </a:p>
        </p:txBody>
      </p:sp>
    </p:spTree>
    <p:extLst>
      <p:ext uri="{BB962C8B-B14F-4D97-AF65-F5344CB8AC3E}">
        <p14:creationId xmlns:p14="http://schemas.microsoft.com/office/powerpoint/2010/main" val="2708489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Nutritional &amp; Herbal</a:t>
            </a:r>
          </a:p>
        </p:txBody>
      </p:sp>
      <p:sp>
        <p:nvSpPr>
          <p:cNvPr id="7" name="Content Placeholder 6"/>
          <p:cNvSpPr>
            <a:spLocks noGrp="1"/>
          </p:cNvSpPr>
          <p:nvPr>
            <p:ph idx="1"/>
          </p:nvPr>
        </p:nvSpPr>
        <p:spPr>
          <a:ln>
            <a:solidFill>
              <a:schemeClr val="accent1">
                <a:lumMod val="75000"/>
              </a:schemeClr>
            </a:solidFill>
          </a:ln>
        </p:spPr>
        <p:txBody>
          <a:bodyPr>
            <a:normAutofit lnSpcReduction="10000"/>
          </a:bodyPr>
          <a:lstStyle/>
          <a:p>
            <a:r>
              <a:rPr lang="en-US" sz="2000" dirty="0"/>
              <a:t>Additional types of Over-the-Counter products:</a:t>
            </a:r>
          </a:p>
          <a:p>
            <a:pPr lvl="1"/>
            <a:r>
              <a:rPr lang="en-US" sz="2200" dirty="0"/>
              <a:t>Nutritional supplements (FDA approved)</a:t>
            </a:r>
          </a:p>
          <a:p>
            <a:pPr lvl="1"/>
            <a:r>
              <a:rPr lang="en-US" sz="2200" dirty="0"/>
              <a:t>Herbal remedies (not regulated)</a:t>
            </a:r>
          </a:p>
          <a:p>
            <a:pPr marL="457200" lvl="1" indent="0">
              <a:buNone/>
            </a:pPr>
            <a:endParaRPr lang="en-US" dirty="0"/>
          </a:p>
          <a:p>
            <a:pPr lvl="1"/>
            <a:endParaRPr lang="en-US" dirty="0"/>
          </a:p>
          <a:p>
            <a:pPr lvl="1"/>
            <a:endParaRPr lang="en-US" dirty="0"/>
          </a:p>
          <a:p>
            <a:pPr lvl="1"/>
            <a:endParaRPr lang="en-US" dirty="0"/>
          </a:p>
          <a:p>
            <a:r>
              <a:rPr lang="en-US" sz="2000" dirty="0"/>
              <a:t>Must be pre-approved by the healthcare provider (MD, DO, NP, PA, etc.) </a:t>
            </a:r>
          </a:p>
          <a:p>
            <a:r>
              <a:rPr lang="en-US" sz="2000" dirty="0"/>
              <a:t>Must be documented each time administered</a:t>
            </a:r>
          </a:p>
        </p:txBody>
      </p:sp>
      <p:sp>
        <p:nvSpPr>
          <p:cNvPr id="3" name="Slide Number Placeholder 2"/>
          <p:cNvSpPr>
            <a:spLocks noGrp="1"/>
          </p:cNvSpPr>
          <p:nvPr>
            <p:ph type="sldNum" sz="quarter" idx="12"/>
          </p:nvPr>
        </p:nvSpPr>
        <p:spPr/>
        <p:txBody>
          <a:bodyPr/>
          <a:lstStyle/>
          <a:p>
            <a:fld id="{AD0FFFC4-5F0F-4282-B594-3706F94AD865}" type="slidenum">
              <a:rPr lang="en-US" smtClean="0"/>
              <a:pPr/>
              <a:t>37</a:t>
            </a:fld>
            <a:endParaRPr lang="en-US"/>
          </a:p>
        </p:txBody>
      </p:sp>
      <p:pic>
        <p:nvPicPr>
          <p:cNvPr id="1026" name="Picture 2" descr="C:\Documents and Settings\edtl_nancy\Local Settings\Temporary Internet Files\Content.IE5\PW8MG294\MC90023213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971800"/>
            <a:ext cx="2043065" cy="181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530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p:cNvSpPr>
            <a:spLocks noGrp="1"/>
          </p:cNvSpPr>
          <p:nvPr>
            <p:ph type="title"/>
          </p:nvPr>
        </p:nvSpPr>
        <p:spPr>
          <a:xfrm>
            <a:off x="5386292" y="609600"/>
            <a:ext cx="3384742" cy="1273246"/>
          </a:xfrm>
        </p:spPr>
        <p:txBody>
          <a:bodyPr anchor="ctr">
            <a:normAutofit/>
          </a:bodyPr>
          <a:lstStyle/>
          <a:p>
            <a:r>
              <a:rPr lang="en-US" b="0" dirty="0">
                <a:solidFill>
                  <a:srgbClr val="FFFFFF"/>
                </a:solidFill>
                <a:effectLst/>
              </a:rPr>
              <a:t>Families of Medications</a:t>
            </a:r>
          </a:p>
        </p:txBody>
      </p:sp>
      <p:pic>
        <p:nvPicPr>
          <p:cNvPr id="14" name="Graphic 13" descr="Medicine">
            <a:extLst>
              <a:ext uri="{FF2B5EF4-FFF2-40B4-BE49-F238E27FC236}">
                <a16:creationId xmlns:a16="http://schemas.microsoft.com/office/drawing/2014/main" id="{4AA5E0C4-0556-4E6A-8778-B48F18C7EF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10" name="Content Placeholder 9"/>
          <p:cNvSpPr>
            <a:spLocks noGrp="1"/>
          </p:cNvSpPr>
          <p:nvPr>
            <p:ph idx="1"/>
          </p:nvPr>
        </p:nvSpPr>
        <p:spPr>
          <a:xfrm>
            <a:off x="5386293" y="1882846"/>
            <a:ext cx="3384741" cy="4365553"/>
          </a:xfrm>
        </p:spPr>
        <p:txBody>
          <a:bodyPr anchor="t">
            <a:normAutofit fontScale="92500" lnSpcReduction="10000"/>
          </a:bodyPr>
          <a:lstStyle/>
          <a:p>
            <a:endParaRPr lang="en-US" dirty="0">
              <a:solidFill>
                <a:srgbClr val="FFFFFF"/>
              </a:solidFill>
            </a:endParaRPr>
          </a:p>
          <a:p>
            <a:r>
              <a:rPr lang="en-US" dirty="0">
                <a:solidFill>
                  <a:srgbClr val="FFFFFF"/>
                </a:solidFill>
              </a:rPr>
              <a:t>Anti-infectives</a:t>
            </a:r>
          </a:p>
          <a:p>
            <a:r>
              <a:rPr lang="en-US" dirty="0">
                <a:solidFill>
                  <a:srgbClr val="FFFFFF"/>
                </a:solidFill>
              </a:rPr>
              <a:t>Analgesics/anti-inflammatories</a:t>
            </a:r>
          </a:p>
          <a:p>
            <a:r>
              <a:rPr lang="en-US" dirty="0">
                <a:solidFill>
                  <a:srgbClr val="FFFFFF"/>
                </a:solidFill>
              </a:rPr>
              <a:t>Cardiovascular</a:t>
            </a:r>
          </a:p>
          <a:p>
            <a:r>
              <a:rPr lang="en-US" dirty="0">
                <a:solidFill>
                  <a:srgbClr val="FFFFFF"/>
                </a:solidFill>
              </a:rPr>
              <a:t>Endocrine</a:t>
            </a:r>
          </a:p>
          <a:p>
            <a:r>
              <a:rPr lang="en-US" dirty="0">
                <a:solidFill>
                  <a:srgbClr val="FFFFFF"/>
                </a:solidFill>
              </a:rPr>
              <a:t>Gastrointestinal</a:t>
            </a:r>
          </a:p>
          <a:p>
            <a:r>
              <a:rPr lang="en-US" dirty="0">
                <a:solidFill>
                  <a:srgbClr val="FFFFFF"/>
                </a:solidFill>
              </a:rPr>
              <a:t>Genitourinary</a:t>
            </a:r>
          </a:p>
          <a:p>
            <a:r>
              <a:rPr lang="en-US" dirty="0">
                <a:solidFill>
                  <a:srgbClr val="FFFFFF"/>
                </a:solidFill>
              </a:rPr>
              <a:t>Hematologic</a:t>
            </a:r>
          </a:p>
          <a:p>
            <a:r>
              <a:rPr lang="en-US" dirty="0" err="1">
                <a:solidFill>
                  <a:srgbClr val="FFFFFF"/>
                </a:solidFill>
              </a:rPr>
              <a:t>Otic</a:t>
            </a:r>
            <a:endParaRPr lang="en-US" dirty="0">
              <a:solidFill>
                <a:srgbClr val="FFFFFF"/>
              </a:solidFill>
            </a:endParaRPr>
          </a:p>
          <a:p>
            <a:r>
              <a:rPr lang="en-US" dirty="0">
                <a:solidFill>
                  <a:srgbClr val="FFFFFF"/>
                </a:solidFill>
              </a:rPr>
              <a:t>Psychotropic</a:t>
            </a:r>
          </a:p>
          <a:p>
            <a:r>
              <a:rPr lang="en-US" dirty="0">
                <a:solidFill>
                  <a:srgbClr val="FFFFFF"/>
                </a:solidFill>
              </a:rPr>
              <a:t>Respiratory</a:t>
            </a:r>
          </a:p>
          <a:p>
            <a:endParaRPr lang="en-US" dirty="0">
              <a:solidFill>
                <a:srgbClr val="FFFFFF"/>
              </a:solidFill>
            </a:endParaRPr>
          </a:p>
          <a:p>
            <a:endParaRPr lang="en-US" dirty="0">
              <a:solidFill>
                <a:srgbClr val="FFFFFF"/>
              </a:solidFill>
            </a:endParaRPr>
          </a:p>
          <a:p>
            <a:endParaRPr lang="en-US" dirty="0">
              <a:solidFill>
                <a:srgbClr val="FFFFFF"/>
              </a:solidFill>
            </a:endParaRPr>
          </a:p>
        </p:txBody>
      </p:sp>
      <p:sp>
        <p:nvSpPr>
          <p:cNvPr id="3" name="Slide Number Placeholder 2"/>
          <p:cNvSpPr>
            <a:spLocks noGrp="1"/>
          </p:cNvSpPr>
          <p:nvPr>
            <p:ph type="sldNum" sz="quarter" idx="12"/>
          </p:nvPr>
        </p:nvSpPr>
        <p:spPr>
          <a:xfrm>
            <a:off x="7246914" y="6041362"/>
            <a:ext cx="424640" cy="365125"/>
          </a:xfrm>
        </p:spPr>
        <p:txBody>
          <a:bodyPr>
            <a:normAutofit/>
          </a:bodyPr>
          <a:lstStyle/>
          <a:p>
            <a:pPr>
              <a:spcAft>
                <a:spcPts val="600"/>
              </a:spcAft>
            </a:pPr>
            <a:fld id="{AD0FFFC4-5F0F-4282-B594-3706F94AD865}" type="slidenum">
              <a:rPr lang="en-US">
                <a:solidFill>
                  <a:srgbClr val="FFFFFF"/>
                </a:solidFill>
              </a:rPr>
              <a:pPr>
                <a:spcAft>
                  <a:spcPts val="600"/>
                </a:spcAft>
              </a:pPr>
              <a:t>38</a:t>
            </a:fld>
            <a:endParaRPr lang="en-US">
              <a:solidFill>
                <a:srgbClr val="FFFFFF"/>
              </a:solidFill>
            </a:endParaRPr>
          </a:p>
        </p:txBody>
      </p:sp>
    </p:spTree>
    <p:extLst>
      <p:ext uri="{BB962C8B-B14F-4D97-AF65-F5344CB8AC3E}">
        <p14:creationId xmlns:p14="http://schemas.microsoft.com/office/powerpoint/2010/main" val="3694524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a:solidFill>
              <a:schemeClr val="accent1">
                <a:lumMod val="75000"/>
              </a:schemeClr>
            </a:solidFill>
          </a:ln>
        </p:spPr>
        <p:txBody>
          <a:bodyPr>
            <a:normAutofit/>
          </a:bodyPr>
          <a:lstStyle/>
          <a:p>
            <a:pPr algn="ctr"/>
            <a:r>
              <a:rPr lang="en-US" sz="4000" b="0" dirty="0">
                <a:ln w="12700">
                  <a:solidFill>
                    <a:srgbClr val="675D59"/>
                  </a:solidFill>
                </a:ln>
                <a:solidFill>
                  <a:srgbClr val="FF7605">
                    <a:lumMod val="75000"/>
                  </a:srgbClr>
                </a:solidFill>
                <a:effectLst/>
              </a:rPr>
              <a:t>Families of medications</a:t>
            </a:r>
            <a:endParaRPr lang="en-US" dirty="0"/>
          </a:p>
        </p:txBody>
      </p:sp>
      <p:sp>
        <p:nvSpPr>
          <p:cNvPr id="3" name="Content Placeholder 2"/>
          <p:cNvSpPr>
            <a:spLocks noGrp="1"/>
          </p:cNvSpPr>
          <p:nvPr>
            <p:ph idx="1"/>
          </p:nvPr>
        </p:nvSpPr>
        <p:spPr>
          <a:xfrm>
            <a:off x="609599" y="2160590"/>
            <a:ext cx="6347713" cy="4245898"/>
          </a:xfrm>
          <a:ln>
            <a:solidFill>
              <a:srgbClr val="C00000"/>
            </a:solidFill>
          </a:ln>
        </p:spPr>
        <p:txBody>
          <a:bodyPr>
            <a:normAutofit fontScale="92500" lnSpcReduction="10000"/>
          </a:bodyPr>
          <a:lstStyle/>
          <a:p>
            <a:r>
              <a:rPr lang="en-US" sz="2400" dirty="0"/>
              <a:t>Medications are grouped in categories based on the type of illness or problem that it addresses</a:t>
            </a:r>
          </a:p>
          <a:p>
            <a:pPr lvl="1">
              <a:buFont typeface="Wingdings" pitchFamily="2" charset="2"/>
              <a:buChar char="§"/>
            </a:pPr>
            <a:r>
              <a:rPr lang="en-US" sz="1400" b="1" dirty="0"/>
              <a:t>Antibiotics -</a:t>
            </a:r>
            <a:r>
              <a:rPr lang="en-US" sz="1400" dirty="0"/>
              <a:t> bacteria inhibitors or killers </a:t>
            </a:r>
          </a:p>
          <a:p>
            <a:pPr lvl="1">
              <a:buFont typeface="Wingdings" pitchFamily="2" charset="2"/>
              <a:buChar char="§"/>
            </a:pPr>
            <a:r>
              <a:rPr lang="en-US" sz="1400" b="1" dirty="0"/>
              <a:t>Anti-</a:t>
            </a:r>
            <a:r>
              <a:rPr lang="en-US" sz="1400" b="1" dirty="0" err="1"/>
              <a:t>Virals</a:t>
            </a:r>
            <a:r>
              <a:rPr lang="en-US" sz="1400" b="1" dirty="0"/>
              <a:t> -  v</a:t>
            </a:r>
            <a:r>
              <a:rPr lang="en-US" sz="1400" dirty="0"/>
              <a:t>irus inhibitors or killers</a:t>
            </a:r>
          </a:p>
          <a:p>
            <a:pPr lvl="1">
              <a:buFont typeface="Wingdings" pitchFamily="2" charset="2"/>
              <a:buChar char="§"/>
            </a:pPr>
            <a:r>
              <a:rPr lang="en-US" sz="1400" b="1" dirty="0"/>
              <a:t>Anti-Fungal -</a:t>
            </a:r>
            <a:r>
              <a:rPr lang="en-US" sz="1400" dirty="0"/>
              <a:t>  yeast/fungi inhibitors or killers</a:t>
            </a:r>
          </a:p>
          <a:p>
            <a:pPr lvl="1">
              <a:buFont typeface="Wingdings" pitchFamily="2" charset="2"/>
              <a:buChar char="§"/>
            </a:pPr>
            <a:r>
              <a:rPr lang="en-US" sz="1400" b="1" dirty="0"/>
              <a:t>Cardiovascular Drugs</a:t>
            </a:r>
            <a:r>
              <a:rPr lang="en-US" sz="1400" dirty="0"/>
              <a:t> -  heart rhythm or high blood pressure</a:t>
            </a:r>
          </a:p>
          <a:p>
            <a:r>
              <a:rPr lang="en-US" sz="2400" dirty="0"/>
              <a:t>Central nervous system medications: </a:t>
            </a:r>
          </a:p>
          <a:p>
            <a:pPr lvl="1">
              <a:buFont typeface="Wingdings" pitchFamily="2" charset="2"/>
              <a:buChar char="§"/>
            </a:pPr>
            <a:r>
              <a:rPr lang="en-US" sz="1400" b="1" dirty="0"/>
              <a:t>Antiepileptic/anticonvulsants</a:t>
            </a:r>
            <a:r>
              <a:rPr lang="en-US" sz="1400" i="1" dirty="0"/>
              <a:t> - </a:t>
            </a:r>
            <a:r>
              <a:rPr lang="en-US" sz="1400" dirty="0"/>
              <a:t>prevents seizures, can regulate mood</a:t>
            </a:r>
          </a:p>
          <a:p>
            <a:pPr lvl="1">
              <a:buFont typeface="Wingdings" pitchFamily="2" charset="2"/>
              <a:buChar char="§"/>
            </a:pPr>
            <a:r>
              <a:rPr lang="en-US" sz="1400" b="1" dirty="0"/>
              <a:t>Sedatives - </a:t>
            </a:r>
            <a:r>
              <a:rPr lang="en-US" sz="1400" dirty="0"/>
              <a:t>calms people</a:t>
            </a:r>
          </a:p>
          <a:p>
            <a:pPr lvl="1">
              <a:buFont typeface="Wingdings" pitchFamily="2" charset="2"/>
              <a:buChar char="§"/>
            </a:pPr>
            <a:r>
              <a:rPr lang="en-US" sz="1400" b="1" dirty="0"/>
              <a:t>Antipsychotics </a:t>
            </a:r>
            <a:r>
              <a:rPr lang="en-US" sz="1400" dirty="0"/>
              <a:t>– prevents or reduces hallucinations and/or delusions</a:t>
            </a:r>
            <a:endParaRPr lang="en-US" sz="1400" b="1" dirty="0"/>
          </a:p>
          <a:p>
            <a:pPr lvl="1">
              <a:buFont typeface="Wingdings" pitchFamily="2" charset="2"/>
              <a:buChar char="§"/>
            </a:pPr>
            <a:r>
              <a:rPr lang="en-US" sz="1400" b="1" dirty="0"/>
              <a:t>Antidepressants </a:t>
            </a:r>
            <a:r>
              <a:rPr lang="en-US" sz="1400" dirty="0"/>
              <a:t>– improves or eliminates depression</a:t>
            </a:r>
            <a:endParaRPr lang="en-US" sz="1400" b="1" dirty="0"/>
          </a:p>
          <a:p>
            <a:pPr lvl="1">
              <a:buFont typeface="Wingdings" pitchFamily="2" charset="2"/>
              <a:buChar char="§"/>
            </a:pPr>
            <a:r>
              <a:rPr lang="en-US" sz="1400" b="1" dirty="0"/>
              <a:t>Stimulants </a:t>
            </a:r>
            <a:r>
              <a:rPr lang="en-US" sz="1400" dirty="0"/>
              <a:t>– decreases weight, improves concentration for ADD/ADHD</a:t>
            </a:r>
            <a:endParaRPr lang="en-US" sz="1400" b="1" dirty="0"/>
          </a:p>
        </p:txBody>
      </p:sp>
      <p:sp>
        <p:nvSpPr>
          <p:cNvPr id="5" name="Slide Number Placeholder 4"/>
          <p:cNvSpPr>
            <a:spLocks noGrp="1"/>
          </p:cNvSpPr>
          <p:nvPr>
            <p:ph type="sldNum" sz="quarter" idx="12"/>
          </p:nvPr>
        </p:nvSpPr>
        <p:spPr>
          <a:xfrm>
            <a:off x="6172200" y="6492875"/>
            <a:ext cx="512638" cy="365125"/>
          </a:xfrm>
        </p:spPr>
        <p:txBody>
          <a:bodyPr/>
          <a:lstStyle/>
          <a:p>
            <a:fld id="{AD0FFFC4-5F0F-4282-B594-3706F94AD865}" type="slidenum">
              <a:rPr lang="en-US" smtClean="0"/>
              <a:pPr/>
              <a:t>39</a:t>
            </a:fld>
            <a:endParaRPr lang="en-US" dirty="0"/>
          </a:p>
        </p:txBody>
      </p:sp>
    </p:spTree>
    <p:extLst>
      <p:ext uri="{BB962C8B-B14F-4D97-AF65-F5344CB8AC3E}">
        <p14:creationId xmlns:p14="http://schemas.microsoft.com/office/powerpoint/2010/main" val="407984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lstStyle/>
          <a:p>
            <a:pPr algn="ctr"/>
            <a:r>
              <a:rPr lang="en-US" sz="4400" b="0" dirty="0">
                <a:solidFill>
                  <a:schemeClr val="accent1">
                    <a:lumMod val="75000"/>
                  </a:schemeClr>
                </a:solidFill>
                <a:effectLst/>
              </a:rPr>
              <a:t>What to know, Part 2</a:t>
            </a:r>
          </a:p>
        </p:txBody>
      </p:sp>
      <p:sp>
        <p:nvSpPr>
          <p:cNvPr id="3" name="Content Placeholder 2"/>
          <p:cNvSpPr>
            <a:spLocks noGrp="1"/>
          </p:cNvSpPr>
          <p:nvPr>
            <p:ph idx="1"/>
          </p:nvPr>
        </p:nvSpPr>
        <p:spPr>
          <a:ln>
            <a:solidFill>
              <a:schemeClr val="accent1">
                <a:lumMod val="75000"/>
              </a:schemeClr>
            </a:solidFill>
          </a:ln>
        </p:spPr>
        <p:txBody>
          <a:bodyPr/>
          <a:lstStyle/>
          <a:p>
            <a:pPr>
              <a:buFont typeface="Wingdings" pitchFamily="2" charset="2"/>
              <a:buChar char="v"/>
            </a:pPr>
            <a:r>
              <a:rPr lang="en-US" dirty="0"/>
              <a:t>How to give (administer) medications</a:t>
            </a:r>
          </a:p>
          <a:p>
            <a:pPr>
              <a:buFont typeface="Wingdings" pitchFamily="2" charset="2"/>
              <a:buChar char="v"/>
            </a:pPr>
            <a:r>
              <a:rPr lang="en-US" dirty="0"/>
              <a:t>How to record the medications given (documentation)</a:t>
            </a:r>
          </a:p>
          <a:p>
            <a:pPr>
              <a:buFont typeface="Wingdings" pitchFamily="2" charset="2"/>
              <a:buChar char="v"/>
            </a:pPr>
            <a:r>
              <a:rPr lang="en-US" dirty="0"/>
              <a:t>Alaska Assisted Living Homes Resident Bill of Rights</a:t>
            </a:r>
          </a:p>
          <a:p>
            <a:pPr>
              <a:buFont typeface="Wingdings" pitchFamily="2" charset="2"/>
              <a:buChar char="v"/>
            </a:pPr>
            <a:r>
              <a:rPr lang="en-US" dirty="0"/>
              <a:t>What to do when mistakes are made (medication errors)</a:t>
            </a:r>
          </a:p>
          <a:p>
            <a:pPr>
              <a:buFont typeface="Wingdings" pitchFamily="2" charset="2"/>
              <a:buChar char="v"/>
            </a:pPr>
            <a:r>
              <a:rPr lang="en-US" dirty="0"/>
              <a:t>How to protect privacy (confidentiality)</a:t>
            </a:r>
          </a:p>
          <a:p>
            <a:pPr>
              <a:buFont typeface="Wingdings" pitchFamily="2" charset="2"/>
              <a:buChar char="v"/>
            </a:pPr>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4</a:t>
            </a:fld>
            <a:endParaRPr lang="en-US"/>
          </a:p>
        </p:txBody>
      </p:sp>
    </p:spTree>
    <p:extLst>
      <p:ext uri="{BB962C8B-B14F-4D97-AF65-F5344CB8AC3E}">
        <p14:creationId xmlns:p14="http://schemas.microsoft.com/office/powerpoint/2010/main" val="3710299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D7C56-B2C2-446D-A57C-BDEB23278B5A}"/>
              </a:ext>
            </a:extLst>
          </p:cNvPr>
          <p:cNvSpPr>
            <a:spLocks noGrp="1"/>
          </p:cNvSpPr>
          <p:nvPr>
            <p:ph type="sldNum" sz="quarter" idx="12"/>
          </p:nvPr>
        </p:nvSpPr>
        <p:spPr/>
        <p:txBody>
          <a:bodyPr/>
          <a:lstStyle/>
          <a:p>
            <a:fld id="{AD0FFFC4-5F0F-4282-B594-3706F94AD865}" type="slidenum">
              <a:rPr lang="en-US" smtClean="0"/>
              <a:pPr/>
              <a:t>40</a:t>
            </a:fld>
            <a:endParaRPr lang="en-US"/>
          </a:p>
        </p:txBody>
      </p:sp>
      <p:pic>
        <p:nvPicPr>
          <p:cNvPr id="4" name="Picture 3" descr="A picture containing text&#10;&#10;Description automatically generated">
            <a:extLst>
              <a:ext uri="{FF2B5EF4-FFF2-40B4-BE49-F238E27FC236}">
                <a16:creationId xmlns:a16="http://schemas.microsoft.com/office/drawing/2014/main" id="{80687583-5408-4AAA-B94B-D05A7775C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1447800"/>
            <a:ext cx="5442857" cy="3810000"/>
          </a:xfrm>
          <a:prstGeom prst="rect">
            <a:avLst/>
          </a:prstGeom>
        </p:spPr>
      </p:pic>
    </p:spTree>
    <p:extLst>
      <p:ext uri="{BB962C8B-B14F-4D97-AF65-F5344CB8AC3E}">
        <p14:creationId xmlns:p14="http://schemas.microsoft.com/office/powerpoint/2010/main" val="284246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p:cNvSpPr>
            <a:spLocks noGrp="1"/>
          </p:cNvSpPr>
          <p:nvPr>
            <p:ph type="title"/>
          </p:nvPr>
        </p:nvSpPr>
        <p:spPr>
          <a:xfrm>
            <a:off x="5386292" y="609600"/>
            <a:ext cx="3384742" cy="2227730"/>
          </a:xfrm>
        </p:spPr>
        <p:txBody>
          <a:bodyPr anchor="ctr">
            <a:normAutofit/>
          </a:bodyPr>
          <a:lstStyle/>
          <a:p>
            <a:r>
              <a:rPr lang="en-US" b="0" dirty="0">
                <a:solidFill>
                  <a:srgbClr val="FFFFFF"/>
                </a:solidFill>
                <a:effectLst/>
              </a:rPr>
              <a:t>Names of Medications</a:t>
            </a:r>
          </a:p>
        </p:txBody>
      </p:sp>
      <p:pic>
        <p:nvPicPr>
          <p:cNvPr id="14" name="Graphic 13" descr="Medicine">
            <a:extLst>
              <a:ext uri="{FF2B5EF4-FFF2-40B4-BE49-F238E27FC236}">
                <a16:creationId xmlns:a16="http://schemas.microsoft.com/office/drawing/2014/main" id="{4AA5E0C4-0556-4E6A-8778-B48F18C7EF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10" name="Content Placeholder 9"/>
          <p:cNvSpPr>
            <a:spLocks noGrp="1"/>
          </p:cNvSpPr>
          <p:nvPr>
            <p:ph idx="1"/>
          </p:nvPr>
        </p:nvSpPr>
        <p:spPr>
          <a:xfrm>
            <a:off x="5386293" y="2837329"/>
            <a:ext cx="3384741" cy="3317938"/>
          </a:xfrm>
        </p:spPr>
        <p:txBody>
          <a:bodyPr anchor="t">
            <a:normAutofit/>
          </a:bodyPr>
          <a:lstStyle/>
          <a:p>
            <a:endParaRPr lang="en-US" dirty="0">
              <a:solidFill>
                <a:srgbClr val="FFFFFF"/>
              </a:solidFill>
            </a:endParaRPr>
          </a:p>
          <a:p>
            <a:r>
              <a:rPr lang="en-US" dirty="0">
                <a:solidFill>
                  <a:srgbClr val="FFFFFF"/>
                </a:solidFill>
              </a:rPr>
              <a:t>Brand vs generic</a:t>
            </a:r>
          </a:p>
          <a:p>
            <a:r>
              <a:rPr lang="en-US" dirty="0">
                <a:solidFill>
                  <a:srgbClr val="FFFFFF"/>
                </a:solidFill>
              </a:rPr>
              <a:t>MANY different prescription medications in the US</a:t>
            </a:r>
          </a:p>
        </p:txBody>
      </p:sp>
      <p:sp>
        <p:nvSpPr>
          <p:cNvPr id="3" name="Slide Number Placeholder 2"/>
          <p:cNvSpPr>
            <a:spLocks noGrp="1"/>
          </p:cNvSpPr>
          <p:nvPr>
            <p:ph type="sldNum" sz="quarter" idx="12"/>
          </p:nvPr>
        </p:nvSpPr>
        <p:spPr>
          <a:xfrm>
            <a:off x="7246914" y="6041362"/>
            <a:ext cx="424640" cy="365125"/>
          </a:xfrm>
        </p:spPr>
        <p:txBody>
          <a:bodyPr>
            <a:normAutofit/>
          </a:bodyPr>
          <a:lstStyle/>
          <a:p>
            <a:pPr>
              <a:spcAft>
                <a:spcPts val="600"/>
              </a:spcAft>
            </a:pPr>
            <a:fld id="{AD0FFFC4-5F0F-4282-B594-3706F94AD865}" type="slidenum">
              <a:rPr lang="en-US">
                <a:solidFill>
                  <a:srgbClr val="FFFFFF"/>
                </a:solidFill>
              </a:rPr>
              <a:pPr>
                <a:spcAft>
                  <a:spcPts val="600"/>
                </a:spcAft>
              </a:pPr>
              <a:t>41</a:t>
            </a:fld>
            <a:endParaRPr lang="en-US">
              <a:solidFill>
                <a:srgbClr val="FFFFFF"/>
              </a:solidFill>
            </a:endParaRPr>
          </a:p>
        </p:txBody>
      </p:sp>
    </p:spTree>
    <p:extLst>
      <p:ext uri="{BB962C8B-B14F-4D97-AF65-F5344CB8AC3E}">
        <p14:creationId xmlns:p14="http://schemas.microsoft.com/office/powerpoint/2010/main" val="766395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Names of medications</a:t>
            </a:r>
          </a:p>
        </p:txBody>
      </p:sp>
      <p:sp>
        <p:nvSpPr>
          <p:cNvPr id="3" name="Content Placeholder 2"/>
          <p:cNvSpPr>
            <a:spLocks noGrp="1"/>
          </p:cNvSpPr>
          <p:nvPr>
            <p:ph idx="1"/>
          </p:nvPr>
        </p:nvSpPr>
        <p:spPr>
          <a:xfrm>
            <a:off x="609599" y="2160590"/>
            <a:ext cx="6347714" cy="4545010"/>
          </a:xfrm>
          <a:ln>
            <a:solidFill>
              <a:schemeClr val="accent1">
                <a:lumMod val="75000"/>
              </a:schemeClr>
            </a:solidFill>
          </a:ln>
        </p:spPr>
        <p:txBody>
          <a:bodyPr>
            <a:normAutofit/>
          </a:bodyPr>
          <a:lstStyle/>
          <a:p>
            <a:r>
              <a:rPr lang="en-US" b="1" dirty="0"/>
              <a:t>How are medications named?</a:t>
            </a:r>
          </a:p>
          <a:p>
            <a:pPr lvl="1"/>
            <a:r>
              <a:rPr lang="en-US" sz="2000" dirty="0"/>
              <a:t>All medications have </a:t>
            </a:r>
            <a:r>
              <a:rPr lang="en-US" sz="2000" u="sng" dirty="0"/>
              <a:t>two</a:t>
            </a:r>
            <a:r>
              <a:rPr lang="en-US" sz="2000" dirty="0"/>
              <a:t> names</a:t>
            </a:r>
          </a:p>
          <a:p>
            <a:pPr lvl="2"/>
            <a:r>
              <a:rPr lang="en-US" sz="2000" dirty="0"/>
              <a:t>brand (trade) name: chosen by the drug manufacturer &amp; picked to be simple or memorable. Brand names are </a:t>
            </a:r>
            <a:r>
              <a:rPr lang="en-US" sz="2000" u="sng" dirty="0"/>
              <a:t>Capitalized</a:t>
            </a:r>
          </a:p>
          <a:p>
            <a:pPr lvl="2"/>
            <a:r>
              <a:rPr lang="en-US" sz="2000" dirty="0"/>
              <a:t>generic name: generally derived from the chemical structure of the drug. The </a:t>
            </a:r>
            <a:r>
              <a:rPr lang="en-US" sz="2000" u="sng" dirty="0"/>
              <a:t>generic name is </a:t>
            </a:r>
            <a:r>
              <a:rPr lang="en-US" sz="2000" b="1" u="sng" dirty="0"/>
              <a:t>l</a:t>
            </a:r>
            <a:r>
              <a:rPr lang="en-US" sz="2000" u="sng" dirty="0"/>
              <a:t>ower case</a:t>
            </a:r>
            <a:endParaRPr lang="en-US" sz="2000" dirty="0"/>
          </a:p>
          <a:p>
            <a:pPr lvl="2"/>
            <a:r>
              <a:rPr lang="en-US" sz="2000" dirty="0"/>
              <a:t>Two VERY different medications can have very similar generic names (fluoxetine &amp; fluvoxamine is one example) – </a:t>
            </a:r>
          </a:p>
          <a:p>
            <a:pPr lvl="2"/>
            <a:r>
              <a:rPr lang="en-US" sz="2000" dirty="0"/>
              <a:t>Read </a:t>
            </a:r>
            <a:r>
              <a:rPr lang="en-US" sz="2000" u="sng" dirty="0"/>
              <a:t>carefully</a:t>
            </a:r>
            <a:r>
              <a:rPr lang="en-US" sz="2000" dirty="0"/>
              <a:t>!</a:t>
            </a:r>
          </a:p>
          <a:p>
            <a:pPr lvl="2"/>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42</a:t>
            </a:fld>
            <a:endParaRPr lang="en-US"/>
          </a:p>
        </p:txBody>
      </p:sp>
    </p:spTree>
    <p:extLst>
      <p:ext uri="{BB962C8B-B14F-4D97-AF65-F5344CB8AC3E}">
        <p14:creationId xmlns:p14="http://schemas.microsoft.com/office/powerpoint/2010/main" val="1522723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 whiteboard&#10;&#10;Description automatically generated">
            <a:extLst>
              <a:ext uri="{FF2B5EF4-FFF2-40B4-BE49-F238E27FC236}">
                <a16:creationId xmlns:a16="http://schemas.microsoft.com/office/drawing/2014/main" id="{4DE55402-FA2C-4B20-A591-21026490F5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23019"/>
            <a:ext cx="6624546" cy="3229981"/>
          </a:xfrm>
        </p:spPr>
      </p:pic>
      <p:sp>
        <p:nvSpPr>
          <p:cNvPr id="4" name="Slide Number Placeholder 3">
            <a:extLst>
              <a:ext uri="{FF2B5EF4-FFF2-40B4-BE49-F238E27FC236}">
                <a16:creationId xmlns:a16="http://schemas.microsoft.com/office/drawing/2014/main" id="{C2BDE1AC-C38C-488F-9025-E10F01A21E56}"/>
              </a:ext>
            </a:extLst>
          </p:cNvPr>
          <p:cNvSpPr>
            <a:spLocks noGrp="1"/>
          </p:cNvSpPr>
          <p:nvPr>
            <p:ph type="sldNum" sz="quarter" idx="12"/>
          </p:nvPr>
        </p:nvSpPr>
        <p:spPr/>
        <p:txBody>
          <a:bodyPr/>
          <a:lstStyle/>
          <a:p>
            <a:fld id="{AD0FFFC4-5F0F-4282-B594-3706F94AD865}" type="slidenum">
              <a:rPr lang="en-US" smtClean="0"/>
              <a:pPr/>
              <a:t>43</a:t>
            </a:fld>
            <a:endParaRPr lang="en-US"/>
          </a:p>
        </p:txBody>
      </p:sp>
    </p:spTree>
    <p:extLst>
      <p:ext uri="{BB962C8B-B14F-4D97-AF65-F5344CB8AC3E}">
        <p14:creationId xmlns:p14="http://schemas.microsoft.com/office/powerpoint/2010/main" val="3364929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a:solidFill>
              <a:schemeClr val="accent1">
                <a:lumMod val="75000"/>
              </a:schemeClr>
            </a:solidFill>
          </a:ln>
        </p:spPr>
        <p:txBody>
          <a:bodyPr>
            <a:normAutofit/>
          </a:bodyPr>
          <a:lstStyle/>
          <a:p>
            <a:pPr algn="ctr"/>
            <a:r>
              <a:rPr lang="en-US" sz="4000" b="0" dirty="0">
                <a:solidFill>
                  <a:schemeClr val="accent1">
                    <a:lumMod val="75000"/>
                  </a:schemeClr>
                </a:solidFill>
                <a:effectLst/>
              </a:rPr>
              <a:t>Names of medications</a:t>
            </a:r>
            <a:endParaRPr lang="en-US" dirty="0"/>
          </a:p>
        </p:txBody>
      </p:sp>
      <p:sp>
        <p:nvSpPr>
          <p:cNvPr id="3" name="Content Placeholder 2"/>
          <p:cNvSpPr>
            <a:spLocks noGrp="1"/>
          </p:cNvSpPr>
          <p:nvPr>
            <p:ph idx="1"/>
          </p:nvPr>
        </p:nvSpPr>
        <p:spPr>
          <a:xfrm>
            <a:off x="609599" y="2160590"/>
            <a:ext cx="6347714" cy="4392610"/>
          </a:xfrm>
          <a:ln>
            <a:solidFill>
              <a:srgbClr val="C00000"/>
            </a:solidFill>
          </a:ln>
        </p:spPr>
        <p:txBody>
          <a:bodyPr>
            <a:normAutofit fontScale="92500"/>
          </a:bodyPr>
          <a:lstStyle/>
          <a:p>
            <a:r>
              <a:rPr lang="en-US" sz="2400" b="1" dirty="0"/>
              <a:t>There are over 20,000 prescription medications approved </a:t>
            </a:r>
            <a:r>
              <a:rPr lang="en-US" sz="2400" dirty="0"/>
              <a:t>by the Food and Drug Administration (FDA) in the US</a:t>
            </a:r>
          </a:p>
          <a:p>
            <a:r>
              <a:rPr lang="en-US" sz="2400" dirty="0"/>
              <a:t>There can be more than one brand name of a given medication</a:t>
            </a:r>
          </a:p>
          <a:p>
            <a:r>
              <a:rPr lang="en-US" sz="2400" dirty="0"/>
              <a:t>It is beyond the scope of this course to teach more than the very basics about medications you may encounter</a:t>
            </a:r>
          </a:p>
          <a:p>
            <a:r>
              <a:rPr lang="en-US" sz="2400" b="1" dirty="0"/>
              <a:t>Read or ask about medications that are new to you to learn why they are given, what side effects are common, and more</a:t>
            </a:r>
            <a:endParaRPr lang="en-US" sz="1400" b="1"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44</a:t>
            </a:fld>
            <a:endParaRPr lang="en-US"/>
          </a:p>
        </p:txBody>
      </p:sp>
    </p:spTree>
    <p:extLst>
      <p:ext uri="{BB962C8B-B14F-4D97-AF65-F5344CB8AC3E}">
        <p14:creationId xmlns:p14="http://schemas.microsoft.com/office/powerpoint/2010/main" val="4013081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p:cNvSpPr>
            <a:spLocks noGrp="1"/>
          </p:cNvSpPr>
          <p:nvPr>
            <p:ph type="title"/>
          </p:nvPr>
        </p:nvSpPr>
        <p:spPr>
          <a:xfrm>
            <a:off x="5386292" y="609600"/>
            <a:ext cx="3384742" cy="2227730"/>
          </a:xfrm>
        </p:spPr>
        <p:txBody>
          <a:bodyPr anchor="ctr">
            <a:normAutofit/>
          </a:bodyPr>
          <a:lstStyle/>
          <a:p>
            <a:r>
              <a:rPr lang="en-US" dirty="0">
                <a:solidFill>
                  <a:srgbClr val="FFFFFF"/>
                </a:solidFill>
              </a:rPr>
              <a:t>Proper medication storage</a:t>
            </a:r>
            <a:endParaRPr lang="en-US" b="0" dirty="0">
              <a:solidFill>
                <a:srgbClr val="FFFFFF"/>
              </a:solidFill>
              <a:effectLst/>
            </a:endParaRPr>
          </a:p>
        </p:txBody>
      </p:sp>
      <p:pic>
        <p:nvPicPr>
          <p:cNvPr id="14" name="Graphic 13" descr="Medicine">
            <a:extLst>
              <a:ext uri="{FF2B5EF4-FFF2-40B4-BE49-F238E27FC236}">
                <a16:creationId xmlns:a16="http://schemas.microsoft.com/office/drawing/2014/main" id="{4AA5E0C4-0556-4E6A-8778-B48F18C7EF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10" name="Content Placeholder 9"/>
          <p:cNvSpPr>
            <a:spLocks noGrp="1"/>
          </p:cNvSpPr>
          <p:nvPr>
            <p:ph idx="1"/>
          </p:nvPr>
        </p:nvSpPr>
        <p:spPr>
          <a:xfrm>
            <a:off x="5386293" y="2837329"/>
            <a:ext cx="3384741" cy="3317938"/>
          </a:xfrm>
        </p:spPr>
        <p:txBody>
          <a:bodyPr anchor="t">
            <a:normAutofit/>
          </a:bodyPr>
          <a:lstStyle/>
          <a:p>
            <a:endParaRPr lang="en-US" dirty="0">
              <a:solidFill>
                <a:srgbClr val="FFFFFF"/>
              </a:solidFill>
            </a:endParaRPr>
          </a:p>
          <a:p>
            <a:r>
              <a:rPr lang="en-US" dirty="0">
                <a:solidFill>
                  <a:srgbClr val="FFFFFF"/>
                </a:solidFill>
              </a:rPr>
              <a:t>Securely</a:t>
            </a:r>
          </a:p>
          <a:p>
            <a:r>
              <a:rPr lang="en-US" dirty="0">
                <a:solidFill>
                  <a:srgbClr val="FFFFFF"/>
                </a:solidFill>
              </a:rPr>
              <a:t>Safely</a:t>
            </a:r>
          </a:p>
        </p:txBody>
      </p:sp>
      <p:sp>
        <p:nvSpPr>
          <p:cNvPr id="3" name="Slide Number Placeholder 2"/>
          <p:cNvSpPr>
            <a:spLocks noGrp="1"/>
          </p:cNvSpPr>
          <p:nvPr>
            <p:ph type="sldNum" sz="quarter" idx="12"/>
          </p:nvPr>
        </p:nvSpPr>
        <p:spPr>
          <a:xfrm>
            <a:off x="7246914" y="6041362"/>
            <a:ext cx="424640" cy="365125"/>
          </a:xfrm>
        </p:spPr>
        <p:txBody>
          <a:bodyPr>
            <a:normAutofit/>
          </a:bodyPr>
          <a:lstStyle/>
          <a:p>
            <a:pPr>
              <a:spcAft>
                <a:spcPts val="600"/>
              </a:spcAft>
            </a:pPr>
            <a:fld id="{AD0FFFC4-5F0F-4282-B594-3706F94AD865}" type="slidenum">
              <a:rPr lang="en-US">
                <a:solidFill>
                  <a:srgbClr val="FFFFFF"/>
                </a:solidFill>
              </a:rPr>
              <a:pPr>
                <a:spcAft>
                  <a:spcPts val="600"/>
                </a:spcAft>
              </a:pPr>
              <a:t>45</a:t>
            </a:fld>
            <a:endParaRPr lang="en-US">
              <a:solidFill>
                <a:srgbClr val="FFFFFF"/>
              </a:solidFill>
            </a:endParaRPr>
          </a:p>
        </p:txBody>
      </p:sp>
    </p:spTree>
    <p:extLst>
      <p:ext uri="{BB962C8B-B14F-4D97-AF65-F5344CB8AC3E}">
        <p14:creationId xmlns:p14="http://schemas.microsoft.com/office/powerpoint/2010/main" val="4180332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Medication Storage</a:t>
            </a:r>
          </a:p>
        </p:txBody>
      </p:sp>
      <p:sp>
        <p:nvSpPr>
          <p:cNvPr id="3" name="Content Placeholder 2"/>
          <p:cNvSpPr>
            <a:spLocks noGrp="1"/>
          </p:cNvSpPr>
          <p:nvPr>
            <p:ph idx="1"/>
          </p:nvPr>
        </p:nvSpPr>
        <p:spPr>
          <a:ln>
            <a:solidFill>
              <a:schemeClr val="accent1">
                <a:lumMod val="75000"/>
              </a:schemeClr>
            </a:solidFill>
          </a:ln>
        </p:spPr>
        <p:txBody>
          <a:bodyPr>
            <a:normAutofit fontScale="77500" lnSpcReduction="20000"/>
          </a:bodyPr>
          <a:lstStyle/>
          <a:p>
            <a:pPr>
              <a:buFont typeface="Wingdings" pitchFamily="2" charset="2"/>
              <a:buChar char="ü"/>
            </a:pPr>
            <a:r>
              <a:rPr lang="en-US" sz="2000" dirty="0"/>
              <a:t>Medications should be secured so they cannot be tampered with or accidentally eaten</a:t>
            </a:r>
          </a:p>
          <a:p>
            <a:pPr>
              <a:buFont typeface="Wingdings" pitchFamily="2" charset="2"/>
              <a:buChar char="ü"/>
            </a:pPr>
            <a:r>
              <a:rPr lang="en-US" sz="2000" dirty="0"/>
              <a:t>Refrigerated medications should have safeguards, such as locked boxes or drawers</a:t>
            </a:r>
          </a:p>
          <a:p>
            <a:pPr>
              <a:buFont typeface="Wingdings" pitchFamily="2" charset="2"/>
              <a:buChar char="ü"/>
            </a:pPr>
            <a:r>
              <a:rPr lang="en-US" sz="2000" dirty="0"/>
              <a:t>Medications should be kept in the original container (or med pack) with original labeling</a:t>
            </a:r>
          </a:p>
          <a:p>
            <a:pPr>
              <a:buFont typeface="Wingdings" pitchFamily="2" charset="2"/>
              <a:buChar char="ü"/>
            </a:pPr>
            <a:r>
              <a:rPr lang="en-US" sz="2000" dirty="0"/>
              <a:t>Topical medications should be stored separately from other medications</a:t>
            </a:r>
          </a:p>
          <a:p>
            <a:pPr>
              <a:buFont typeface="Wingdings" pitchFamily="2" charset="2"/>
              <a:buChar char="ü"/>
            </a:pPr>
            <a:r>
              <a:rPr lang="en-US" sz="2000" dirty="0"/>
              <a:t>Each person should have his/her own compartment, bin, or area for their own medications</a:t>
            </a:r>
          </a:p>
          <a:p>
            <a:pPr>
              <a:buFont typeface="Wingdings" pitchFamily="2" charset="2"/>
              <a:buChar char="ü"/>
            </a:pPr>
            <a:r>
              <a:rPr lang="en-US" sz="2000" dirty="0"/>
              <a:t>Are to be used ONLY by the person for whom they are prescribed</a:t>
            </a:r>
          </a:p>
          <a:p>
            <a:pPr>
              <a:buFont typeface="Wingdings" pitchFamily="2" charset="2"/>
              <a:buChar char="ü"/>
            </a:pPr>
            <a:r>
              <a:rPr lang="en-US" sz="2000" dirty="0"/>
              <a:t>Are not be used after the expiration date</a:t>
            </a:r>
          </a:p>
          <a:p>
            <a:pPr>
              <a:buFont typeface="Wingdings" pitchFamily="2" charset="2"/>
              <a:buChar char="ü"/>
            </a:pPr>
            <a:r>
              <a:rPr lang="en-US" sz="2000" dirty="0"/>
              <a:t>Dispose of medications according to your agency’s policy</a:t>
            </a:r>
          </a:p>
          <a:p>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46</a:t>
            </a:fld>
            <a:endParaRPr lang="en-US"/>
          </a:p>
        </p:txBody>
      </p:sp>
    </p:spTree>
    <p:extLst>
      <p:ext uri="{BB962C8B-B14F-4D97-AF65-F5344CB8AC3E}">
        <p14:creationId xmlns:p14="http://schemas.microsoft.com/office/powerpoint/2010/main" val="2453042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p:cNvSpPr>
            <a:spLocks noGrp="1"/>
          </p:cNvSpPr>
          <p:nvPr>
            <p:ph type="title"/>
          </p:nvPr>
        </p:nvSpPr>
        <p:spPr>
          <a:xfrm>
            <a:off x="5386292" y="609600"/>
            <a:ext cx="3384742" cy="2227730"/>
          </a:xfrm>
        </p:spPr>
        <p:txBody>
          <a:bodyPr anchor="ctr">
            <a:normAutofit fontScale="90000"/>
          </a:bodyPr>
          <a:lstStyle/>
          <a:p>
            <a:r>
              <a:rPr lang="en-US" b="0" dirty="0">
                <a:solidFill>
                  <a:srgbClr val="FFFFFF"/>
                </a:solidFill>
                <a:effectLst/>
              </a:rPr>
              <a:t>How to give medications (administration)</a:t>
            </a:r>
          </a:p>
        </p:txBody>
      </p:sp>
      <p:pic>
        <p:nvPicPr>
          <p:cNvPr id="14" name="Graphic 13" descr="Medicine">
            <a:extLst>
              <a:ext uri="{FF2B5EF4-FFF2-40B4-BE49-F238E27FC236}">
                <a16:creationId xmlns:a16="http://schemas.microsoft.com/office/drawing/2014/main" id="{4AA5E0C4-0556-4E6A-8778-B48F18C7EF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10" name="Content Placeholder 9"/>
          <p:cNvSpPr>
            <a:spLocks noGrp="1"/>
          </p:cNvSpPr>
          <p:nvPr>
            <p:ph idx="1"/>
          </p:nvPr>
        </p:nvSpPr>
        <p:spPr>
          <a:xfrm>
            <a:off x="5386293" y="2837329"/>
            <a:ext cx="3384741" cy="3317938"/>
          </a:xfrm>
        </p:spPr>
        <p:txBody>
          <a:bodyPr anchor="t">
            <a:normAutofit/>
          </a:bodyPr>
          <a:lstStyle/>
          <a:p>
            <a:endParaRPr lang="en-US" dirty="0">
              <a:solidFill>
                <a:srgbClr val="FFFFFF"/>
              </a:solidFill>
            </a:endParaRPr>
          </a:p>
          <a:p>
            <a:r>
              <a:rPr lang="en-US" dirty="0">
                <a:solidFill>
                  <a:srgbClr val="FFFFFF"/>
                </a:solidFill>
              </a:rPr>
              <a:t>Universal Precautions</a:t>
            </a:r>
          </a:p>
          <a:p>
            <a:r>
              <a:rPr lang="en-US" dirty="0">
                <a:solidFill>
                  <a:srgbClr val="FFFFFF"/>
                </a:solidFill>
              </a:rPr>
              <a:t>Medical abbreviations</a:t>
            </a:r>
          </a:p>
          <a:p>
            <a:r>
              <a:rPr lang="en-US" dirty="0">
                <a:solidFill>
                  <a:srgbClr val="FFFFFF"/>
                </a:solidFill>
              </a:rPr>
              <a:t>Measurements</a:t>
            </a:r>
          </a:p>
          <a:p>
            <a:r>
              <a:rPr lang="en-US" dirty="0">
                <a:solidFill>
                  <a:srgbClr val="FFFFFF"/>
                </a:solidFill>
              </a:rPr>
              <a:t>6 Rights of Administration</a:t>
            </a:r>
          </a:p>
        </p:txBody>
      </p:sp>
      <p:sp>
        <p:nvSpPr>
          <p:cNvPr id="3" name="Slide Number Placeholder 2"/>
          <p:cNvSpPr>
            <a:spLocks noGrp="1"/>
          </p:cNvSpPr>
          <p:nvPr>
            <p:ph type="sldNum" sz="quarter" idx="12"/>
          </p:nvPr>
        </p:nvSpPr>
        <p:spPr>
          <a:xfrm>
            <a:off x="7246914" y="6041362"/>
            <a:ext cx="424640" cy="365125"/>
          </a:xfrm>
        </p:spPr>
        <p:txBody>
          <a:bodyPr>
            <a:normAutofit/>
          </a:bodyPr>
          <a:lstStyle/>
          <a:p>
            <a:pPr>
              <a:spcAft>
                <a:spcPts val="600"/>
              </a:spcAft>
            </a:pPr>
            <a:fld id="{AD0FFFC4-5F0F-4282-B594-3706F94AD865}" type="slidenum">
              <a:rPr lang="en-US">
                <a:solidFill>
                  <a:srgbClr val="FFFFFF"/>
                </a:solidFill>
              </a:rPr>
              <a:pPr>
                <a:spcAft>
                  <a:spcPts val="600"/>
                </a:spcAft>
              </a:pPr>
              <a:t>47</a:t>
            </a:fld>
            <a:endParaRPr lang="en-US">
              <a:solidFill>
                <a:srgbClr val="FFFFFF"/>
              </a:solidFill>
            </a:endParaRPr>
          </a:p>
        </p:txBody>
      </p:sp>
    </p:spTree>
    <p:extLst>
      <p:ext uri="{BB962C8B-B14F-4D97-AF65-F5344CB8AC3E}">
        <p14:creationId xmlns:p14="http://schemas.microsoft.com/office/powerpoint/2010/main" val="3402066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0FFFC4-5F0F-4282-B594-3706F94AD865}" type="slidenum">
              <a:rPr lang="en-US" smtClean="0"/>
              <a:pPr/>
              <a:t>48</a:t>
            </a:fld>
            <a:endParaRPr lang="en-US"/>
          </a:p>
        </p:txBody>
      </p:sp>
      <p:pic>
        <p:nvPicPr>
          <p:cNvPr id="10" name="Content Placeholder 9" descr="A cartoon of a person holding a shield and a shield&#10;&#10;Description automatically generated with low confidence">
            <a:extLst>
              <a:ext uri="{FF2B5EF4-FFF2-40B4-BE49-F238E27FC236}">
                <a16:creationId xmlns:a16="http://schemas.microsoft.com/office/drawing/2014/main" id="{9E887A1C-A687-43CD-8081-A9DD98C2A4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066800"/>
            <a:ext cx="3276600" cy="4992914"/>
          </a:xfrm>
        </p:spPr>
      </p:pic>
    </p:spTree>
    <p:extLst>
      <p:ext uri="{BB962C8B-B14F-4D97-AF65-F5344CB8AC3E}">
        <p14:creationId xmlns:p14="http://schemas.microsoft.com/office/powerpoint/2010/main" val="2056839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Universal </a:t>
            </a:r>
            <a:br>
              <a:rPr lang="en-US" sz="4400" b="0" dirty="0">
                <a:solidFill>
                  <a:schemeClr val="accent1">
                    <a:lumMod val="75000"/>
                  </a:schemeClr>
                </a:solidFill>
                <a:effectLst/>
              </a:rPr>
            </a:br>
            <a:r>
              <a:rPr lang="en-US" sz="4400" b="0" dirty="0">
                <a:solidFill>
                  <a:schemeClr val="accent1">
                    <a:lumMod val="75000"/>
                  </a:schemeClr>
                </a:solidFill>
                <a:effectLst/>
              </a:rPr>
              <a:t>precautions</a:t>
            </a:r>
          </a:p>
        </p:txBody>
      </p:sp>
      <p:sp>
        <p:nvSpPr>
          <p:cNvPr id="3" name="Content Placeholder 2"/>
          <p:cNvSpPr>
            <a:spLocks noGrp="1"/>
          </p:cNvSpPr>
          <p:nvPr>
            <p:ph idx="1"/>
          </p:nvPr>
        </p:nvSpPr>
        <p:spPr>
          <a:ln>
            <a:solidFill>
              <a:schemeClr val="accent1">
                <a:lumMod val="75000"/>
              </a:schemeClr>
            </a:solidFill>
          </a:ln>
        </p:spPr>
        <p:txBody>
          <a:bodyPr>
            <a:normAutofit/>
          </a:bodyPr>
          <a:lstStyle/>
          <a:p>
            <a:endParaRPr lang="en-US" dirty="0"/>
          </a:p>
          <a:p>
            <a:r>
              <a:rPr lang="en-US" dirty="0"/>
              <a:t>Wash hands with soap and water or use hand sanitizer before and after giving patient medications</a:t>
            </a:r>
          </a:p>
          <a:p>
            <a:r>
              <a:rPr lang="en-US" dirty="0"/>
              <a:t>Wear gloves when handling medications</a:t>
            </a:r>
          </a:p>
          <a:p>
            <a:r>
              <a:rPr lang="en-US" dirty="0"/>
              <a:t>Wipe down the area you use to prepare medications with a cleaner or disinfectant before use</a:t>
            </a:r>
          </a:p>
          <a:p>
            <a:r>
              <a:rPr lang="en-US" dirty="0"/>
              <a:t>Cough into your elbow</a:t>
            </a:r>
          </a:p>
          <a:p>
            <a:r>
              <a:rPr lang="en-US" dirty="0"/>
              <a:t>Throw away medications that fall on the floor or other unclean surface and ask a nurse or supervisor how to get a replacement</a:t>
            </a:r>
          </a:p>
          <a:p>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49</a:t>
            </a:fld>
            <a:endParaRPr lang="en-US"/>
          </a:p>
        </p:txBody>
      </p:sp>
      <p:pic>
        <p:nvPicPr>
          <p:cNvPr id="2050" name="Picture 2" descr="C:\Documents and Settings\edtl_nancy\Local Settings\Temporary Internet Files\Content.IE5\FB2D3RWM\MC9003713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066800"/>
            <a:ext cx="1812341" cy="145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91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Competency Required</a:t>
            </a:r>
          </a:p>
        </p:txBody>
      </p:sp>
      <p:sp>
        <p:nvSpPr>
          <p:cNvPr id="3" name="Content Placeholder 2"/>
          <p:cNvSpPr>
            <a:spLocks noGrp="1"/>
          </p:cNvSpPr>
          <p:nvPr>
            <p:ph idx="1"/>
          </p:nvPr>
        </p:nvSpPr>
        <p:spPr>
          <a:ln>
            <a:solidFill>
              <a:schemeClr val="accent1">
                <a:lumMod val="75000"/>
              </a:schemeClr>
            </a:solidFill>
          </a:ln>
        </p:spPr>
        <p:txBody>
          <a:bodyPr>
            <a:normAutofit/>
          </a:bodyPr>
          <a:lstStyle/>
          <a:p>
            <a:pPr>
              <a:spcAft>
                <a:spcPts val="1800"/>
              </a:spcAft>
            </a:pPr>
            <a:r>
              <a:rPr lang="en-US" dirty="0"/>
              <a:t>To </a:t>
            </a:r>
            <a:r>
              <a:rPr lang="en-US"/>
              <a:t>ensure safety </a:t>
            </a:r>
            <a:r>
              <a:rPr lang="en-US" dirty="0"/>
              <a:t>in administering medicines, all caregivers should be competent in the following areas:</a:t>
            </a:r>
          </a:p>
          <a:p>
            <a:pPr lvl="1">
              <a:buFont typeface="Wingdings" pitchFamily="2" charset="2"/>
              <a:buChar char="ü"/>
            </a:pPr>
            <a:r>
              <a:rPr lang="en-US" sz="1800" dirty="0"/>
              <a:t>Medication Administration</a:t>
            </a:r>
          </a:p>
          <a:p>
            <a:pPr lvl="1">
              <a:buFont typeface="Wingdings" pitchFamily="2" charset="2"/>
              <a:buChar char="ü"/>
            </a:pPr>
            <a:r>
              <a:rPr lang="en-US" sz="1800" dirty="0"/>
              <a:t>Maintaining accurate medication records</a:t>
            </a:r>
          </a:p>
          <a:p>
            <a:pPr lvl="1">
              <a:buFont typeface="Wingdings" pitchFamily="2" charset="2"/>
              <a:buChar char="ü"/>
            </a:pPr>
            <a:r>
              <a:rPr lang="en-US" sz="1800" dirty="0"/>
              <a:t>The safe storage of all medications</a:t>
            </a:r>
          </a:p>
          <a:p>
            <a:pPr lvl="1">
              <a:buFont typeface="Wingdings" pitchFamily="2" charset="2"/>
              <a:buChar char="ü"/>
            </a:pPr>
            <a:r>
              <a:rPr lang="en-US" sz="1800" dirty="0"/>
              <a:t>Knowing who to call if there are questions or concerns</a:t>
            </a:r>
          </a:p>
          <a:p>
            <a:endParaRPr lang="en-US" sz="1800"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5</a:t>
            </a:fld>
            <a:endParaRPr lang="en-US"/>
          </a:p>
        </p:txBody>
      </p:sp>
    </p:spTree>
    <p:extLst>
      <p:ext uri="{BB962C8B-B14F-4D97-AF65-F5344CB8AC3E}">
        <p14:creationId xmlns:p14="http://schemas.microsoft.com/office/powerpoint/2010/main" val="1331768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lstStyle/>
          <a:p>
            <a:pPr algn="ctr"/>
            <a:r>
              <a:rPr lang="en-US" sz="4400" b="0" dirty="0">
                <a:solidFill>
                  <a:schemeClr val="accent1">
                    <a:lumMod val="75000"/>
                  </a:schemeClr>
                </a:solidFill>
                <a:effectLst/>
              </a:rPr>
              <a:t>Abbreviations</a:t>
            </a:r>
          </a:p>
        </p:txBody>
      </p:sp>
      <p:sp>
        <p:nvSpPr>
          <p:cNvPr id="3" name="Content Placeholder 2"/>
          <p:cNvSpPr>
            <a:spLocks noGrp="1"/>
          </p:cNvSpPr>
          <p:nvPr>
            <p:ph idx="1"/>
          </p:nvPr>
        </p:nvSpPr>
        <p:spPr>
          <a:ln>
            <a:solidFill>
              <a:schemeClr val="accent1">
                <a:lumMod val="75000"/>
              </a:schemeClr>
            </a:solidFill>
          </a:ln>
        </p:spPr>
        <p:txBody>
          <a:bodyPr numCol="2">
            <a:normAutofit/>
          </a:bodyPr>
          <a:lstStyle/>
          <a:p>
            <a:r>
              <a:rPr lang="en-US" dirty="0"/>
              <a:t>Commonly used abbreviations for prescriptions:</a:t>
            </a:r>
          </a:p>
          <a:p>
            <a:pPr lvl="1">
              <a:buFont typeface="Wingdings" pitchFamily="2" charset="2"/>
              <a:buChar char="§"/>
            </a:pPr>
            <a:r>
              <a:rPr lang="en-US" dirty="0"/>
              <a:t>AM = morning</a:t>
            </a:r>
          </a:p>
          <a:p>
            <a:pPr lvl="1">
              <a:buFont typeface="Wingdings" pitchFamily="2" charset="2"/>
              <a:buChar char="§"/>
            </a:pPr>
            <a:r>
              <a:rPr lang="en-US" dirty="0"/>
              <a:t>cc = cubic centimeter = ml</a:t>
            </a:r>
          </a:p>
          <a:p>
            <a:pPr lvl="1">
              <a:buFont typeface="Wingdings" pitchFamily="2" charset="2"/>
              <a:buChar char="§"/>
            </a:pPr>
            <a:r>
              <a:rPr lang="en-US" dirty="0"/>
              <a:t>ml = milliliter</a:t>
            </a:r>
          </a:p>
          <a:p>
            <a:pPr lvl="1">
              <a:buFont typeface="Wingdings" pitchFamily="2" charset="2"/>
              <a:buChar char="§"/>
            </a:pPr>
            <a:r>
              <a:rPr lang="en-US" dirty="0"/>
              <a:t>h or </a:t>
            </a:r>
            <a:r>
              <a:rPr lang="en-US" dirty="0" err="1"/>
              <a:t>hr</a:t>
            </a:r>
            <a:r>
              <a:rPr lang="en-US" dirty="0"/>
              <a:t> = hour</a:t>
            </a:r>
          </a:p>
          <a:p>
            <a:pPr lvl="1">
              <a:buFont typeface="Wingdings" pitchFamily="2" charset="2"/>
              <a:buChar char="§"/>
            </a:pPr>
            <a:r>
              <a:rPr lang="en-US" dirty="0"/>
              <a:t>Hs or HS = at bedtime</a:t>
            </a:r>
          </a:p>
          <a:p>
            <a:pPr lvl="1">
              <a:buFont typeface="Wingdings" pitchFamily="2" charset="2"/>
              <a:buChar char="§"/>
            </a:pPr>
            <a:r>
              <a:rPr lang="en-US" dirty="0"/>
              <a:t>PM = afternoon; evening</a:t>
            </a:r>
          </a:p>
          <a:p>
            <a:pPr lvl="1">
              <a:buFont typeface="Wingdings" pitchFamily="2" charset="2"/>
              <a:buChar char="§"/>
            </a:pPr>
            <a:r>
              <a:rPr lang="en-US" dirty="0" err="1"/>
              <a:t>po</a:t>
            </a:r>
            <a:r>
              <a:rPr lang="en-US" dirty="0"/>
              <a:t> = by mouth</a:t>
            </a:r>
          </a:p>
          <a:p>
            <a:pPr lvl="1">
              <a:buFont typeface="Wingdings" pitchFamily="2" charset="2"/>
              <a:buChar char="§"/>
            </a:pPr>
            <a:r>
              <a:rPr lang="en-US" dirty="0"/>
              <a:t>PRN = when needed</a:t>
            </a:r>
          </a:p>
          <a:p>
            <a:pPr lvl="1">
              <a:buFont typeface="Wingdings" pitchFamily="2" charset="2"/>
              <a:buChar char="§"/>
            </a:pPr>
            <a:r>
              <a:rPr lang="en-US" dirty="0"/>
              <a:t>sup or </a:t>
            </a:r>
            <a:r>
              <a:rPr lang="en-US" dirty="0" err="1"/>
              <a:t>supp</a:t>
            </a:r>
            <a:r>
              <a:rPr lang="en-US" dirty="0"/>
              <a:t> = suppository</a:t>
            </a:r>
          </a:p>
          <a:p>
            <a:pPr lvl="1">
              <a:buFont typeface="Wingdings" pitchFamily="2" charset="2"/>
              <a:buChar char="§"/>
            </a:pPr>
            <a:r>
              <a:rPr lang="en-US" dirty="0"/>
              <a:t>tab = tablet</a:t>
            </a:r>
          </a:p>
          <a:p>
            <a:pPr lvl="1">
              <a:buFont typeface="Wingdings" pitchFamily="2" charset="2"/>
              <a:buChar char="§"/>
            </a:pPr>
            <a:r>
              <a:rPr lang="en-US" dirty="0" err="1"/>
              <a:t>Tbsp</a:t>
            </a:r>
            <a:r>
              <a:rPr lang="en-US" dirty="0"/>
              <a:t> = tablespoonful</a:t>
            </a:r>
          </a:p>
          <a:p>
            <a:pPr lvl="1">
              <a:buFont typeface="Wingdings" pitchFamily="2" charset="2"/>
              <a:buChar char="§"/>
            </a:pPr>
            <a:r>
              <a:rPr lang="en-US" dirty="0" err="1"/>
              <a:t>tsp</a:t>
            </a:r>
            <a:r>
              <a:rPr lang="en-US" dirty="0"/>
              <a:t> = teaspoonful</a:t>
            </a:r>
          </a:p>
          <a:p>
            <a:pPr lvl="1">
              <a:buFont typeface="Wingdings" pitchFamily="2" charset="2"/>
              <a:buChar char="§"/>
            </a:pPr>
            <a:r>
              <a:rPr lang="en-US" dirty="0"/>
              <a:t>mg = milligram</a:t>
            </a:r>
          </a:p>
          <a:p>
            <a:pPr lvl="1"/>
            <a:r>
              <a:rPr lang="en-US" dirty="0"/>
              <a:t>BID = two times a day</a:t>
            </a:r>
          </a:p>
          <a:p>
            <a:pPr lvl="1"/>
            <a:r>
              <a:rPr lang="en-US" dirty="0"/>
              <a:t>TID = three times a day</a:t>
            </a:r>
          </a:p>
          <a:p>
            <a:pPr lvl="1"/>
            <a:r>
              <a:rPr lang="en-US" dirty="0"/>
              <a:t>QID = four times a day</a:t>
            </a:r>
          </a:p>
        </p:txBody>
      </p:sp>
      <p:sp>
        <p:nvSpPr>
          <p:cNvPr id="5" name="Slide Number Placeholder 4"/>
          <p:cNvSpPr>
            <a:spLocks noGrp="1"/>
          </p:cNvSpPr>
          <p:nvPr>
            <p:ph type="sldNum" sz="quarter" idx="12"/>
          </p:nvPr>
        </p:nvSpPr>
        <p:spPr/>
        <p:txBody>
          <a:bodyPr/>
          <a:lstStyle/>
          <a:p>
            <a:fld id="{AD0FFFC4-5F0F-4282-B594-3706F94AD865}" type="slidenum">
              <a:rPr lang="en-US" smtClean="0"/>
              <a:pPr/>
              <a:t>50</a:t>
            </a:fld>
            <a:endParaRPr lang="en-US"/>
          </a:p>
        </p:txBody>
      </p:sp>
    </p:spTree>
    <p:extLst>
      <p:ext uri="{BB962C8B-B14F-4D97-AF65-F5344CB8AC3E}">
        <p14:creationId xmlns:p14="http://schemas.microsoft.com/office/powerpoint/2010/main" val="2387899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Measurement</a:t>
            </a:r>
            <a:endParaRPr lang="en-US" sz="4400" b="0" i="1" dirty="0">
              <a:solidFill>
                <a:schemeClr val="accent1">
                  <a:lumMod val="75000"/>
                </a:schemeClr>
              </a:solidFill>
              <a:effectLst/>
            </a:endParaRPr>
          </a:p>
        </p:txBody>
      </p:sp>
      <p:sp>
        <p:nvSpPr>
          <p:cNvPr id="3" name="Content Placeholder 2"/>
          <p:cNvSpPr>
            <a:spLocks noGrp="1"/>
          </p:cNvSpPr>
          <p:nvPr>
            <p:ph idx="1"/>
          </p:nvPr>
        </p:nvSpPr>
        <p:spPr>
          <a:ln>
            <a:solidFill>
              <a:schemeClr val="accent1">
                <a:lumMod val="75000"/>
              </a:schemeClr>
            </a:solidFill>
          </a:ln>
        </p:spPr>
        <p:txBody>
          <a:bodyPr>
            <a:normAutofit/>
          </a:bodyPr>
          <a:lstStyle/>
          <a:p>
            <a:r>
              <a:rPr lang="en-US" dirty="0"/>
              <a:t>Common metric measurements you should know:</a:t>
            </a:r>
          </a:p>
          <a:p>
            <a:pPr lvl="1">
              <a:buFont typeface="Wingdings" pitchFamily="2" charset="2"/>
              <a:buChar char="§"/>
            </a:pPr>
            <a:r>
              <a:rPr lang="en-US" dirty="0"/>
              <a:t>Most capsules and tablets are in milligrams (mg)</a:t>
            </a:r>
          </a:p>
          <a:p>
            <a:pPr lvl="1">
              <a:buFont typeface="Wingdings" pitchFamily="2" charset="2"/>
              <a:buChar char="§"/>
            </a:pPr>
            <a:r>
              <a:rPr lang="en-US" dirty="0"/>
              <a:t>1000 mg = 1 gram</a:t>
            </a:r>
          </a:p>
          <a:p>
            <a:pPr lvl="1">
              <a:buFont typeface="Wingdings" pitchFamily="2" charset="2"/>
              <a:buChar char="§"/>
            </a:pPr>
            <a:r>
              <a:rPr lang="en-US" dirty="0"/>
              <a:t>500 mg = 0.5 grams</a:t>
            </a:r>
          </a:p>
          <a:p>
            <a:pPr lvl="1">
              <a:buFont typeface="Wingdings" pitchFamily="2" charset="2"/>
              <a:buChar char="§"/>
            </a:pPr>
            <a:r>
              <a:rPr lang="en-US" dirty="0"/>
              <a:t>250 mg = 0.25 grams</a:t>
            </a:r>
          </a:p>
          <a:p>
            <a:pPr lvl="1">
              <a:buFont typeface="Wingdings" pitchFamily="2" charset="2"/>
              <a:buChar char="§"/>
            </a:pPr>
            <a:r>
              <a:rPr lang="en-US" dirty="0"/>
              <a:t>100 mg = 0.1 grams</a:t>
            </a:r>
          </a:p>
          <a:p>
            <a:pPr marL="0" indent="0">
              <a:buNone/>
            </a:pPr>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51</a:t>
            </a:fld>
            <a:endParaRPr lang="en-US"/>
          </a:p>
        </p:txBody>
      </p:sp>
    </p:spTree>
    <p:extLst>
      <p:ext uri="{BB962C8B-B14F-4D97-AF65-F5344CB8AC3E}">
        <p14:creationId xmlns:p14="http://schemas.microsoft.com/office/powerpoint/2010/main" val="1704205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Measurement, </a:t>
            </a:r>
            <a:r>
              <a:rPr lang="en-US" sz="4400" b="0" i="1" dirty="0" err="1">
                <a:solidFill>
                  <a:schemeClr val="accent1">
                    <a:lumMod val="75000"/>
                  </a:schemeClr>
                </a:solidFill>
                <a:effectLst/>
              </a:rPr>
              <a:t>cont</a:t>
            </a:r>
            <a:r>
              <a:rPr lang="en-US" sz="4400" b="0" i="1" dirty="0">
                <a:solidFill>
                  <a:schemeClr val="accent1">
                    <a:lumMod val="75000"/>
                  </a:schemeClr>
                </a:solidFill>
                <a:effectLst/>
              </a:rPr>
              <a:t>…</a:t>
            </a:r>
          </a:p>
        </p:txBody>
      </p:sp>
      <p:sp>
        <p:nvSpPr>
          <p:cNvPr id="3" name="Content Placeholder 2"/>
          <p:cNvSpPr>
            <a:spLocks noGrp="1"/>
          </p:cNvSpPr>
          <p:nvPr>
            <p:ph idx="1"/>
          </p:nvPr>
        </p:nvSpPr>
        <p:spPr>
          <a:ln>
            <a:solidFill>
              <a:schemeClr val="accent1">
                <a:lumMod val="75000"/>
              </a:schemeClr>
            </a:solidFill>
          </a:ln>
        </p:spPr>
        <p:txBody>
          <a:bodyPr>
            <a:normAutofit/>
          </a:bodyPr>
          <a:lstStyle/>
          <a:p>
            <a:r>
              <a:rPr lang="en-US" dirty="0"/>
              <a:t>Quantities given</a:t>
            </a:r>
          </a:p>
          <a:p>
            <a:pPr marL="514350" indent="-514350">
              <a:buFont typeface="+mj-lt"/>
              <a:buAutoNum type="arabicPeriod"/>
            </a:pPr>
            <a:r>
              <a:rPr lang="en-US" dirty="0"/>
              <a:t>You have </a:t>
            </a:r>
            <a:r>
              <a:rPr lang="en-US" dirty="0" err="1"/>
              <a:t>Dilantin</a:t>
            </a:r>
            <a:r>
              <a:rPr lang="en-US" dirty="0"/>
              <a:t> 100 mg capsules. John needs 400mg to be taken at bedtime.</a:t>
            </a:r>
          </a:p>
          <a:p>
            <a:pPr marL="400050" lvl="1" indent="0">
              <a:buNone/>
            </a:pPr>
            <a:r>
              <a:rPr lang="en-US" dirty="0"/>
              <a:t>	</a:t>
            </a:r>
            <a:r>
              <a:rPr lang="en-US" b="1" dirty="0"/>
              <a:t>Give John four 100 mg capsules = 400 mg</a:t>
            </a:r>
          </a:p>
          <a:p>
            <a:pPr marL="514350" indent="-514350">
              <a:buFont typeface="+mj-lt"/>
              <a:buAutoNum type="arabicPeriod"/>
            </a:pPr>
            <a:r>
              <a:rPr lang="en-US" dirty="0"/>
              <a:t>You need a dose of 1 gram of Tylenol. You only have 500 mg (0.5 gram) tablets</a:t>
            </a:r>
          </a:p>
          <a:p>
            <a:pPr marL="400050" lvl="1" indent="0">
              <a:buNone/>
            </a:pPr>
            <a:r>
              <a:rPr lang="en-US" dirty="0"/>
              <a:t>	</a:t>
            </a:r>
            <a:r>
              <a:rPr lang="en-US" b="1" dirty="0"/>
              <a:t> Give two 500 mg tables = 1000 mg   =  1 gram</a:t>
            </a:r>
          </a:p>
          <a:p>
            <a:pPr marL="0" indent="0">
              <a:buNone/>
            </a:pPr>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52</a:t>
            </a:fld>
            <a:endParaRPr lang="en-US"/>
          </a:p>
        </p:txBody>
      </p:sp>
    </p:spTree>
    <p:extLst>
      <p:ext uri="{BB962C8B-B14F-4D97-AF65-F5344CB8AC3E}">
        <p14:creationId xmlns:p14="http://schemas.microsoft.com/office/powerpoint/2010/main" val="3571517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Liquid Medication</a:t>
            </a:r>
          </a:p>
        </p:txBody>
      </p:sp>
      <p:sp>
        <p:nvSpPr>
          <p:cNvPr id="3" name="Content Placeholder 2"/>
          <p:cNvSpPr>
            <a:spLocks noGrp="1"/>
          </p:cNvSpPr>
          <p:nvPr>
            <p:ph idx="1"/>
          </p:nvPr>
        </p:nvSpPr>
        <p:spPr>
          <a:ln>
            <a:solidFill>
              <a:schemeClr val="accent1">
                <a:lumMod val="75000"/>
              </a:schemeClr>
            </a:solidFill>
          </a:ln>
        </p:spPr>
        <p:txBody>
          <a:bodyPr>
            <a:normAutofit fontScale="92500" lnSpcReduction="20000"/>
          </a:bodyPr>
          <a:lstStyle/>
          <a:p>
            <a:r>
              <a:rPr lang="en-US" dirty="0"/>
              <a:t>When preparing an oral liquid dose of medication, caregiver holds the measure at eye level, with thumbnail resting on the line that marks the level to which liquid should be poured.</a:t>
            </a:r>
          </a:p>
          <a:p>
            <a:r>
              <a:rPr lang="en-US" dirty="0"/>
              <a:t>Note: injected medications (e.g. insulin) are ONLY allowed to be given by licensed nurses and CANNOT </a:t>
            </a:r>
            <a:r>
              <a:rPr lang="en-US"/>
              <a:t>be delegated.</a:t>
            </a:r>
            <a:endParaRPr lang="en-US" dirty="0"/>
          </a:p>
          <a:p>
            <a:r>
              <a:rPr lang="en-US" dirty="0"/>
              <a:t>Liquid Measurement (volume)</a:t>
            </a:r>
          </a:p>
          <a:p>
            <a:pPr lvl="1"/>
            <a:r>
              <a:rPr lang="en-US" dirty="0"/>
              <a:t>1 ml = 1 cc</a:t>
            </a:r>
          </a:p>
          <a:p>
            <a:pPr lvl="1"/>
            <a:r>
              <a:rPr lang="en-US" dirty="0"/>
              <a:t>2 ½ ml = ½ teaspoon (</a:t>
            </a:r>
            <a:r>
              <a:rPr lang="en-US" dirty="0" err="1"/>
              <a:t>tsp</a:t>
            </a:r>
            <a:r>
              <a:rPr lang="en-US" dirty="0"/>
              <a:t>)</a:t>
            </a:r>
          </a:p>
          <a:p>
            <a:pPr lvl="1"/>
            <a:r>
              <a:rPr lang="en-US" dirty="0"/>
              <a:t>5 ml = 1 teaspoon (</a:t>
            </a:r>
            <a:r>
              <a:rPr lang="en-US" dirty="0" err="1"/>
              <a:t>tsp</a:t>
            </a:r>
            <a:r>
              <a:rPr lang="en-US" dirty="0"/>
              <a:t>)</a:t>
            </a:r>
          </a:p>
          <a:p>
            <a:pPr lvl="1"/>
            <a:r>
              <a:rPr lang="en-US" dirty="0"/>
              <a:t>15 ml = 3 teaspoons (tsp)</a:t>
            </a:r>
          </a:p>
          <a:p>
            <a:pPr lvl="1"/>
            <a:r>
              <a:rPr lang="en-US" dirty="0"/>
              <a:t>15 ml = 1 Tablespoon (Tbsp)</a:t>
            </a:r>
          </a:p>
          <a:p>
            <a:pPr lvl="1"/>
            <a:r>
              <a:rPr lang="en-US" dirty="0"/>
              <a:t>30 ml = 1 fluid ounce (oz)</a:t>
            </a:r>
          </a:p>
        </p:txBody>
      </p:sp>
      <p:sp>
        <p:nvSpPr>
          <p:cNvPr id="5" name="Slide Number Placeholder 4"/>
          <p:cNvSpPr>
            <a:spLocks noGrp="1"/>
          </p:cNvSpPr>
          <p:nvPr>
            <p:ph type="sldNum" sz="quarter" idx="12"/>
          </p:nvPr>
        </p:nvSpPr>
        <p:spPr/>
        <p:txBody>
          <a:bodyPr/>
          <a:lstStyle/>
          <a:p>
            <a:fld id="{AD0FFFC4-5F0F-4282-B594-3706F94AD865}" type="slidenum">
              <a:rPr lang="en-US" smtClean="0"/>
              <a:pPr/>
              <a:t>53</a:t>
            </a:fld>
            <a:endParaRPr lang="en-US"/>
          </a:p>
        </p:txBody>
      </p:sp>
      <p:pic>
        <p:nvPicPr>
          <p:cNvPr id="3075" name="Picture 3" descr="C:\Documents and Settings\edtl_nancy\Local Settings\Temporary Internet Files\Content.IE5\PW8MG294\MP90040897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667000"/>
            <a:ext cx="1829916"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856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lstStyle/>
          <a:p>
            <a:pPr algn="ctr"/>
            <a:r>
              <a:rPr lang="en-US" sz="4400" b="0" dirty="0">
                <a:solidFill>
                  <a:schemeClr val="accent1">
                    <a:lumMod val="75000"/>
                  </a:schemeClr>
                </a:solidFill>
                <a:effectLst/>
              </a:rPr>
              <a:t>Liquid Measures</a:t>
            </a:r>
          </a:p>
        </p:txBody>
      </p:sp>
      <p:sp>
        <p:nvSpPr>
          <p:cNvPr id="3" name="Content Placeholder 2"/>
          <p:cNvSpPr>
            <a:spLocks noGrp="1"/>
          </p:cNvSpPr>
          <p:nvPr>
            <p:ph idx="1"/>
          </p:nvPr>
        </p:nvSpPr>
        <p:spPr>
          <a:ln>
            <a:solidFill>
              <a:schemeClr val="accent1">
                <a:lumMod val="75000"/>
              </a:schemeClr>
            </a:solidFill>
          </a:ln>
        </p:spPr>
        <p:txBody>
          <a:bodyPr>
            <a:normAutofit/>
          </a:bodyPr>
          <a:lstStyle/>
          <a:p>
            <a:r>
              <a:rPr lang="en-US" dirty="0"/>
              <a:t>Most liquids are measured in milliliters (ml) or liters (L)</a:t>
            </a:r>
          </a:p>
          <a:p>
            <a:r>
              <a:rPr lang="en-US" dirty="0"/>
              <a:t>5ml  =  5cc = 1 teaspoonful (</a:t>
            </a:r>
            <a:r>
              <a:rPr lang="en-US" dirty="0" err="1"/>
              <a:t>tsp</a:t>
            </a:r>
            <a:r>
              <a:rPr lang="en-US" dirty="0"/>
              <a:t>)</a:t>
            </a:r>
          </a:p>
          <a:p>
            <a:r>
              <a:rPr lang="en-US" dirty="0"/>
              <a:t>15ml = 15cc = 1 tablespoon (</a:t>
            </a:r>
            <a:r>
              <a:rPr lang="en-US" dirty="0" err="1"/>
              <a:t>Tbsp</a:t>
            </a:r>
            <a:r>
              <a:rPr lang="en-US" dirty="0"/>
              <a:t>)</a:t>
            </a:r>
          </a:p>
          <a:p>
            <a:r>
              <a:rPr lang="en-US" dirty="0"/>
              <a:t>30ml = 30cc = 1 ounce (</a:t>
            </a:r>
            <a:r>
              <a:rPr lang="en-US" dirty="0" err="1"/>
              <a:t>oz</a:t>
            </a:r>
            <a:r>
              <a:rPr lang="en-US" dirty="0"/>
              <a:t>)</a:t>
            </a:r>
          </a:p>
          <a:p>
            <a:r>
              <a:rPr lang="en-US" dirty="0"/>
              <a:t>240ml = 240cc = 8 ounces (</a:t>
            </a:r>
            <a:r>
              <a:rPr lang="en-US" dirty="0" err="1"/>
              <a:t>oz</a:t>
            </a:r>
            <a:r>
              <a:rPr lang="en-US" dirty="0"/>
              <a:t>) = 1 cup (c)</a:t>
            </a:r>
          </a:p>
          <a:p>
            <a:endParaRPr lang="en-US" dirty="0"/>
          </a:p>
          <a:p>
            <a:r>
              <a:rPr lang="en-US" dirty="0"/>
              <a:t>One ml is 1/1000</a:t>
            </a:r>
            <a:r>
              <a:rPr lang="en-US" baseline="30000" dirty="0"/>
              <a:t>th</a:t>
            </a:r>
            <a:r>
              <a:rPr lang="en-US" dirty="0"/>
              <a:t> of a liter, and a cc is one cubic centimeter.  Both are equivalent measures of volume</a:t>
            </a:r>
          </a:p>
        </p:txBody>
      </p:sp>
      <p:sp>
        <p:nvSpPr>
          <p:cNvPr id="5" name="Slide Number Placeholder 4"/>
          <p:cNvSpPr>
            <a:spLocks noGrp="1"/>
          </p:cNvSpPr>
          <p:nvPr>
            <p:ph type="sldNum" sz="quarter" idx="12"/>
          </p:nvPr>
        </p:nvSpPr>
        <p:spPr/>
        <p:txBody>
          <a:bodyPr/>
          <a:lstStyle/>
          <a:p>
            <a:fld id="{AD0FFFC4-5F0F-4282-B594-3706F94AD865}" type="slidenum">
              <a:rPr lang="en-US" smtClean="0"/>
              <a:pPr/>
              <a:t>54</a:t>
            </a:fld>
            <a:endParaRPr lang="en-US"/>
          </a:p>
        </p:txBody>
      </p:sp>
    </p:spTree>
    <p:extLst>
      <p:ext uri="{BB962C8B-B14F-4D97-AF65-F5344CB8AC3E}">
        <p14:creationId xmlns:p14="http://schemas.microsoft.com/office/powerpoint/2010/main" val="1571657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Strength of Liquid Meds</a:t>
            </a:r>
          </a:p>
        </p:txBody>
      </p:sp>
      <p:sp>
        <p:nvSpPr>
          <p:cNvPr id="3" name="Content Placeholder 2"/>
          <p:cNvSpPr>
            <a:spLocks noGrp="1"/>
          </p:cNvSpPr>
          <p:nvPr>
            <p:ph idx="1"/>
          </p:nvPr>
        </p:nvSpPr>
        <p:spPr>
          <a:ln>
            <a:solidFill>
              <a:schemeClr val="accent1">
                <a:lumMod val="75000"/>
              </a:schemeClr>
            </a:solidFill>
          </a:ln>
        </p:spPr>
        <p:txBody>
          <a:bodyPr>
            <a:normAutofit/>
          </a:bodyPr>
          <a:lstStyle/>
          <a:p>
            <a:r>
              <a:rPr lang="en-US" dirty="0"/>
              <a:t>The strength of liquid medicine is measured in mg/ml</a:t>
            </a:r>
          </a:p>
          <a:p>
            <a:r>
              <a:rPr lang="en-US" dirty="0"/>
              <a:t>Medications often are available in multiple strengths.  For example, amoxicillin comes in 125 mg, 200 mg, 250 mg, or 400mg per 5 ml of liquid suspension</a:t>
            </a:r>
          </a:p>
          <a:p>
            <a:r>
              <a:rPr lang="en-US" dirty="0"/>
              <a:t>Sometimes medications are the </a:t>
            </a:r>
            <a:r>
              <a:rPr lang="en-US" u="sng" dirty="0"/>
              <a:t>same strength but different numbers</a:t>
            </a:r>
            <a:r>
              <a:rPr lang="en-US" dirty="0"/>
              <a:t>.  </a:t>
            </a:r>
          </a:p>
          <a:p>
            <a:r>
              <a:rPr lang="en-US" dirty="0"/>
              <a:t>For example, both orders below are the same strength. </a:t>
            </a:r>
          </a:p>
          <a:p>
            <a:pPr lvl="1"/>
            <a:r>
              <a:rPr lang="en-US" dirty="0"/>
              <a:t>Order #1 - amoxicillin 500 mg per 10 ml of suspension</a:t>
            </a:r>
          </a:p>
          <a:p>
            <a:pPr lvl="1"/>
            <a:r>
              <a:rPr lang="en-US" dirty="0"/>
              <a:t>Order #2 - give 10ml of amoxicillin 250 mg per 5 ml </a:t>
            </a:r>
          </a:p>
          <a:p>
            <a:r>
              <a:rPr lang="en-US" dirty="0"/>
              <a:t>Read carefully and double check!</a:t>
            </a:r>
          </a:p>
        </p:txBody>
      </p:sp>
      <p:sp>
        <p:nvSpPr>
          <p:cNvPr id="5" name="Slide Number Placeholder 4"/>
          <p:cNvSpPr>
            <a:spLocks noGrp="1"/>
          </p:cNvSpPr>
          <p:nvPr>
            <p:ph type="sldNum" sz="quarter" idx="12"/>
          </p:nvPr>
        </p:nvSpPr>
        <p:spPr/>
        <p:txBody>
          <a:bodyPr/>
          <a:lstStyle/>
          <a:p>
            <a:fld id="{AD0FFFC4-5F0F-4282-B594-3706F94AD865}" type="slidenum">
              <a:rPr lang="en-US" smtClean="0"/>
              <a:pPr/>
              <a:t>55</a:t>
            </a:fld>
            <a:endParaRPr lang="en-US"/>
          </a:p>
        </p:txBody>
      </p:sp>
    </p:spTree>
    <p:extLst>
      <p:ext uri="{BB962C8B-B14F-4D97-AF65-F5344CB8AC3E}">
        <p14:creationId xmlns:p14="http://schemas.microsoft.com/office/powerpoint/2010/main" val="2058784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Strength of Liquid Meds, cont..</a:t>
            </a:r>
          </a:p>
        </p:txBody>
      </p:sp>
      <p:sp>
        <p:nvSpPr>
          <p:cNvPr id="3" name="Content Placeholder 2"/>
          <p:cNvSpPr>
            <a:spLocks noGrp="1"/>
          </p:cNvSpPr>
          <p:nvPr>
            <p:ph idx="1"/>
          </p:nvPr>
        </p:nvSpPr>
        <p:spPr>
          <a:ln>
            <a:solidFill>
              <a:schemeClr val="accent1">
                <a:lumMod val="75000"/>
              </a:schemeClr>
            </a:solidFill>
          </a:ln>
        </p:spPr>
        <p:txBody>
          <a:bodyPr>
            <a:normAutofit/>
          </a:bodyPr>
          <a:lstStyle/>
          <a:p>
            <a:r>
              <a:rPr lang="en-US" b="1" dirty="0"/>
              <a:t>Example:</a:t>
            </a:r>
            <a:endParaRPr lang="en-US" dirty="0"/>
          </a:p>
          <a:p>
            <a:r>
              <a:rPr lang="en-US" dirty="0"/>
              <a:t>Your directions say to give 1 Tablespoon of cough syrup, every 4 hours, as needed for cough</a:t>
            </a:r>
          </a:p>
          <a:p>
            <a:r>
              <a:rPr lang="en-US" dirty="0"/>
              <a:t>Do NOT use an eating utensil like a soup spoon to measure medications.  They are not accurate</a:t>
            </a:r>
          </a:p>
          <a:p>
            <a:r>
              <a:rPr lang="en-US" dirty="0"/>
              <a:t>Use a metric measuring device</a:t>
            </a:r>
          </a:p>
          <a:p>
            <a:endParaRPr lang="en-US" dirty="0"/>
          </a:p>
          <a:p>
            <a:endParaRPr lang="en-US" dirty="0"/>
          </a:p>
          <a:p>
            <a:r>
              <a:rPr lang="en-US" dirty="0"/>
              <a:t>You would give 15 ml because this equals 1 tablespoonful</a:t>
            </a:r>
          </a:p>
        </p:txBody>
      </p:sp>
      <p:sp>
        <p:nvSpPr>
          <p:cNvPr id="5" name="Slide Number Placeholder 4"/>
          <p:cNvSpPr>
            <a:spLocks noGrp="1"/>
          </p:cNvSpPr>
          <p:nvPr>
            <p:ph type="sldNum" sz="quarter" idx="12"/>
          </p:nvPr>
        </p:nvSpPr>
        <p:spPr/>
        <p:txBody>
          <a:bodyPr/>
          <a:lstStyle/>
          <a:p>
            <a:fld id="{AD0FFFC4-5F0F-4282-B594-3706F94AD865}" type="slidenum">
              <a:rPr lang="en-US" smtClean="0"/>
              <a:pPr/>
              <a:t>56</a:t>
            </a:fld>
            <a:endParaRPr lang="en-US"/>
          </a:p>
        </p:txBody>
      </p:sp>
      <p:pic>
        <p:nvPicPr>
          <p:cNvPr id="6" name="Picture 5" descr="A picture containing cup, table, coffee, glass&#10;&#10;Description automatically generated">
            <a:extLst>
              <a:ext uri="{FF2B5EF4-FFF2-40B4-BE49-F238E27FC236}">
                <a16:creationId xmlns:a16="http://schemas.microsoft.com/office/drawing/2014/main" id="{0F669755-6DCF-4997-BDC9-32CB4229C11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86556" y="3962400"/>
            <a:ext cx="2115851" cy="878078"/>
          </a:xfrm>
          <a:prstGeom prst="rect">
            <a:avLst/>
          </a:prstGeom>
        </p:spPr>
      </p:pic>
    </p:spTree>
    <p:extLst>
      <p:ext uri="{BB962C8B-B14F-4D97-AF65-F5344CB8AC3E}">
        <p14:creationId xmlns:p14="http://schemas.microsoft.com/office/powerpoint/2010/main" val="3965353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Using Drops or Ointments</a:t>
            </a:r>
          </a:p>
        </p:txBody>
      </p:sp>
      <p:sp>
        <p:nvSpPr>
          <p:cNvPr id="3" name="Content Placeholder 2"/>
          <p:cNvSpPr>
            <a:spLocks noGrp="1"/>
          </p:cNvSpPr>
          <p:nvPr>
            <p:ph idx="1"/>
          </p:nvPr>
        </p:nvSpPr>
        <p:spPr>
          <a:ln>
            <a:solidFill>
              <a:schemeClr val="accent1">
                <a:lumMod val="75000"/>
              </a:schemeClr>
            </a:solidFill>
          </a:ln>
        </p:spPr>
        <p:txBody>
          <a:bodyPr>
            <a:normAutofit/>
          </a:bodyPr>
          <a:lstStyle/>
          <a:p>
            <a:pPr marL="514350" indent="-514350">
              <a:buFont typeface="+mj-lt"/>
              <a:buAutoNum type="arabicPeriod"/>
            </a:pPr>
            <a:r>
              <a:rPr lang="en-US" dirty="0"/>
              <a:t>Wash hands thoroughly with soap &amp; water</a:t>
            </a:r>
          </a:p>
          <a:p>
            <a:pPr marL="514350" indent="-514350">
              <a:buFont typeface="+mj-lt"/>
              <a:buAutoNum type="arabicPeriod"/>
            </a:pPr>
            <a:r>
              <a:rPr lang="en-US" dirty="0"/>
              <a:t>Put on clean, new, non-latex gloves</a:t>
            </a:r>
          </a:p>
          <a:p>
            <a:pPr marL="514350" indent="-514350">
              <a:buFont typeface="+mj-lt"/>
              <a:buAutoNum type="arabicPeriod"/>
            </a:pPr>
            <a:r>
              <a:rPr lang="en-US" dirty="0"/>
              <a:t>Check dropper top to make sure it is not chipped or cracked</a:t>
            </a:r>
          </a:p>
          <a:p>
            <a:pPr marL="514350" indent="-514350">
              <a:buFont typeface="+mj-lt"/>
              <a:buAutoNum type="arabicPeriod"/>
            </a:pPr>
            <a:r>
              <a:rPr lang="en-US" dirty="0"/>
              <a:t>Avoid touching the dropper on the eyelid or eye lashes or anything else—eye droppers and tubes must be kept clean</a:t>
            </a:r>
          </a:p>
          <a:p>
            <a:pPr marL="514350" indent="-514350">
              <a:buFont typeface="+mj-lt"/>
              <a:buAutoNum type="arabicPeriod"/>
            </a:pPr>
            <a:r>
              <a:rPr lang="en-US" dirty="0"/>
              <a:t>While tilting head back, pull down lower lid of eye with an index finger to form a pocket</a:t>
            </a:r>
          </a:p>
          <a:p>
            <a:pPr marL="514350" indent="-514350">
              <a:buFont typeface="+mj-lt"/>
              <a:buAutoNum type="arabicPeriod"/>
            </a:pPr>
            <a:r>
              <a:rPr lang="en-US" dirty="0"/>
              <a:t>If possible, have the client pull down their eyelid</a:t>
            </a:r>
          </a:p>
        </p:txBody>
      </p:sp>
      <p:sp>
        <p:nvSpPr>
          <p:cNvPr id="5" name="Slide Number Placeholder 4"/>
          <p:cNvSpPr>
            <a:spLocks noGrp="1"/>
          </p:cNvSpPr>
          <p:nvPr>
            <p:ph type="sldNum" sz="quarter" idx="12"/>
          </p:nvPr>
        </p:nvSpPr>
        <p:spPr/>
        <p:txBody>
          <a:bodyPr/>
          <a:lstStyle/>
          <a:p>
            <a:fld id="{AD0FFFC4-5F0F-4282-B594-3706F94AD865}" type="slidenum">
              <a:rPr lang="en-US" smtClean="0"/>
              <a:pPr/>
              <a:t>57</a:t>
            </a:fld>
            <a:endParaRPr lang="en-US"/>
          </a:p>
        </p:txBody>
      </p:sp>
    </p:spTree>
    <p:extLst>
      <p:ext uri="{BB962C8B-B14F-4D97-AF65-F5344CB8AC3E}">
        <p14:creationId xmlns:p14="http://schemas.microsoft.com/office/powerpoint/2010/main" val="3018793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000" b="0" dirty="0">
                <a:solidFill>
                  <a:schemeClr val="accent1">
                    <a:lumMod val="75000"/>
                  </a:schemeClr>
                </a:solidFill>
                <a:effectLst/>
              </a:rPr>
              <a:t>Using Drops or Ointments, </a:t>
            </a:r>
            <a:r>
              <a:rPr lang="en-US" sz="4000" b="0" i="1" dirty="0" err="1">
                <a:solidFill>
                  <a:schemeClr val="accent1">
                    <a:lumMod val="75000"/>
                  </a:schemeClr>
                </a:solidFill>
                <a:effectLst/>
              </a:rPr>
              <a:t>cont</a:t>
            </a:r>
            <a:r>
              <a:rPr lang="en-US" sz="4000" b="0" i="1" dirty="0">
                <a:solidFill>
                  <a:schemeClr val="accent1">
                    <a:lumMod val="75000"/>
                  </a:schemeClr>
                </a:solidFill>
                <a:effectLst/>
              </a:rPr>
              <a:t>…</a:t>
            </a:r>
          </a:p>
        </p:txBody>
      </p:sp>
      <p:sp>
        <p:nvSpPr>
          <p:cNvPr id="3" name="Content Placeholder 2"/>
          <p:cNvSpPr>
            <a:spLocks noGrp="1"/>
          </p:cNvSpPr>
          <p:nvPr>
            <p:ph idx="1"/>
          </p:nvPr>
        </p:nvSpPr>
        <p:spPr>
          <a:ln>
            <a:solidFill>
              <a:schemeClr val="accent1">
                <a:lumMod val="75000"/>
              </a:schemeClr>
            </a:solidFill>
          </a:ln>
        </p:spPr>
        <p:txBody>
          <a:bodyPr>
            <a:normAutofit lnSpcReduction="10000"/>
          </a:bodyPr>
          <a:lstStyle/>
          <a:p>
            <a:pPr marL="514350" indent="-514350">
              <a:buFont typeface="+mj-lt"/>
              <a:buAutoNum type="arabicPeriod" startAt="7"/>
            </a:pPr>
            <a:r>
              <a:rPr lang="en-US" dirty="0"/>
              <a:t>With the other hand, hold dropper tip as close to the eye as possible without touching it</a:t>
            </a:r>
          </a:p>
          <a:p>
            <a:pPr marL="514350" indent="-514350">
              <a:buFont typeface="+mj-lt"/>
              <a:buAutoNum type="arabicPeriod" startAt="7"/>
            </a:pPr>
            <a:r>
              <a:rPr lang="en-US" dirty="0"/>
              <a:t>Brace the remaining fingers of the hand against the face</a:t>
            </a:r>
          </a:p>
          <a:p>
            <a:pPr marL="514350" indent="-514350">
              <a:buFont typeface="+mj-lt"/>
              <a:buAutoNum type="arabicPeriod" startAt="7"/>
            </a:pPr>
            <a:r>
              <a:rPr lang="en-US" dirty="0"/>
              <a:t>Gently squeeze the dropper so that the correct number of drops fall into the pocket made by the lower eyelid</a:t>
            </a:r>
          </a:p>
          <a:p>
            <a:pPr marL="514350" indent="-514350">
              <a:buFont typeface="+mj-lt"/>
              <a:buAutoNum type="arabicPeriod" startAt="7"/>
            </a:pPr>
            <a:r>
              <a:rPr lang="en-US" dirty="0"/>
              <a:t>Close the eye for 2 minutes. Wipe away any excess with tissue</a:t>
            </a:r>
          </a:p>
          <a:p>
            <a:pPr marL="514350" indent="-514350">
              <a:buFont typeface="+mj-lt"/>
              <a:buAutoNum type="arabicPeriod" startAt="7"/>
            </a:pPr>
            <a:r>
              <a:rPr lang="en-US" dirty="0"/>
              <a:t>Replace and tighten the cap right away. Do not wipe or rinse the dropper tip</a:t>
            </a:r>
          </a:p>
          <a:p>
            <a:pPr marL="514350" indent="-514350">
              <a:buFont typeface="+mj-lt"/>
              <a:buAutoNum type="arabicPeriod" startAt="7"/>
            </a:pPr>
            <a:r>
              <a:rPr lang="en-US" dirty="0"/>
              <a:t>Remove gloves and wash hands</a:t>
            </a:r>
          </a:p>
        </p:txBody>
      </p:sp>
      <p:sp>
        <p:nvSpPr>
          <p:cNvPr id="5" name="Slide Number Placeholder 4"/>
          <p:cNvSpPr>
            <a:spLocks noGrp="1"/>
          </p:cNvSpPr>
          <p:nvPr>
            <p:ph type="sldNum" sz="quarter" idx="12"/>
          </p:nvPr>
        </p:nvSpPr>
        <p:spPr/>
        <p:txBody>
          <a:bodyPr/>
          <a:lstStyle/>
          <a:p>
            <a:fld id="{AD0FFFC4-5F0F-4282-B594-3706F94AD865}" type="slidenum">
              <a:rPr lang="en-US" smtClean="0"/>
              <a:pPr/>
              <a:t>58</a:t>
            </a:fld>
            <a:endParaRPr lang="en-US"/>
          </a:p>
        </p:txBody>
      </p:sp>
    </p:spTree>
    <p:extLst>
      <p:ext uri="{BB962C8B-B14F-4D97-AF65-F5344CB8AC3E}">
        <p14:creationId xmlns:p14="http://schemas.microsoft.com/office/powerpoint/2010/main" val="957974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6 Rights of Administration</a:t>
            </a:r>
          </a:p>
        </p:txBody>
      </p:sp>
      <p:sp>
        <p:nvSpPr>
          <p:cNvPr id="3" name="Content Placeholder 2"/>
          <p:cNvSpPr>
            <a:spLocks noGrp="1"/>
          </p:cNvSpPr>
          <p:nvPr>
            <p:ph idx="1"/>
          </p:nvPr>
        </p:nvSpPr>
        <p:spPr>
          <a:ln>
            <a:solidFill>
              <a:schemeClr val="accent1">
                <a:lumMod val="75000"/>
              </a:schemeClr>
            </a:solidFill>
          </a:ln>
        </p:spPr>
        <p:txBody>
          <a:bodyPr>
            <a:normAutofit/>
          </a:bodyPr>
          <a:lstStyle/>
          <a:p>
            <a:pPr marL="0" indent="0">
              <a:buNone/>
            </a:pPr>
            <a:r>
              <a:rPr lang="en-US" dirty="0"/>
              <a:t>Important: 6 Rights of Medication Administration </a:t>
            </a:r>
          </a:p>
          <a:p>
            <a:pPr marL="857250" lvl="1" indent="-457200">
              <a:buFont typeface="+mj-lt"/>
              <a:buAutoNum type="arabicPeriod"/>
            </a:pPr>
            <a:r>
              <a:rPr lang="en-US" sz="2800" dirty="0">
                <a:solidFill>
                  <a:schemeClr val="accent5"/>
                </a:solidFill>
              </a:rPr>
              <a:t>The </a:t>
            </a:r>
            <a:r>
              <a:rPr lang="en-US" sz="2800" b="1" dirty="0">
                <a:solidFill>
                  <a:schemeClr val="accent5"/>
                </a:solidFill>
              </a:rPr>
              <a:t>Right</a:t>
            </a:r>
            <a:r>
              <a:rPr lang="en-US" sz="2800" dirty="0">
                <a:solidFill>
                  <a:schemeClr val="accent5"/>
                </a:solidFill>
              </a:rPr>
              <a:t> </a:t>
            </a:r>
            <a:r>
              <a:rPr lang="en-US" sz="2800" b="1" dirty="0">
                <a:solidFill>
                  <a:schemeClr val="accent5"/>
                </a:solidFill>
              </a:rPr>
              <a:t>Person</a:t>
            </a:r>
          </a:p>
          <a:p>
            <a:pPr marL="857250" lvl="1" indent="-457200">
              <a:buFont typeface="+mj-lt"/>
              <a:buAutoNum type="arabicPeriod"/>
            </a:pPr>
            <a:r>
              <a:rPr lang="en-US" sz="2800" dirty="0">
                <a:solidFill>
                  <a:schemeClr val="accent5"/>
                </a:solidFill>
              </a:rPr>
              <a:t>The </a:t>
            </a:r>
            <a:r>
              <a:rPr lang="en-US" sz="2800" b="1" dirty="0">
                <a:solidFill>
                  <a:schemeClr val="accent5"/>
                </a:solidFill>
              </a:rPr>
              <a:t>Right</a:t>
            </a:r>
            <a:r>
              <a:rPr lang="en-US" sz="2800" dirty="0">
                <a:solidFill>
                  <a:schemeClr val="accent5"/>
                </a:solidFill>
              </a:rPr>
              <a:t> </a:t>
            </a:r>
            <a:r>
              <a:rPr lang="en-US" sz="2800" b="1" dirty="0">
                <a:solidFill>
                  <a:schemeClr val="accent5"/>
                </a:solidFill>
              </a:rPr>
              <a:t>Medication</a:t>
            </a:r>
          </a:p>
          <a:p>
            <a:pPr marL="857250" lvl="1" indent="-457200">
              <a:buFont typeface="+mj-lt"/>
              <a:buAutoNum type="arabicPeriod"/>
            </a:pPr>
            <a:r>
              <a:rPr lang="en-US" sz="2800" dirty="0">
                <a:solidFill>
                  <a:schemeClr val="accent5"/>
                </a:solidFill>
              </a:rPr>
              <a:t>The </a:t>
            </a:r>
            <a:r>
              <a:rPr lang="en-US" sz="2800" b="1" dirty="0">
                <a:solidFill>
                  <a:schemeClr val="accent5"/>
                </a:solidFill>
              </a:rPr>
              <a:t>Right</a:t>
            </a:r>
            <a:r>
              <a:rPr lang="en-US" sz="2800" dirty="0">
                <a:solidFill>
                  <a:schemeClr val="accent5"/>
                </a:solidFill>
              </a:rPr>
              <a:t> </a:t>
            </a:r>
            <a:r>
              <a:rPr lang="en-US" sz="2800" b="1" dirty="0">
                <a:solidFill>
                  <a:schemeClr val="accent5"/>
                </a:solidFill>
              </a:rPr>
              <a:t>Dose</a:t>
            </a:r>
          </a:p>
          <a:p>
            <a:pPr marL="857250" lvl="1" indent="-457200">
              <a:buFont typeface="+mj-lt"/>
              <a:buAutoNum type="arabicPeriod"/>
            </a:pPr>
            <a:r>
              <a:rPr lang="en-US" sz="2800" dirty="0">
                <a:solidFill>
                  <a:schemeClr val="accent5"/>
                </a:solidFill>
              </a:rPr>
              <a:t>The </a:t>
            </a:r>
            <a:r>
              <a:rPr lang="en-US" sz="2800" b="1" dirty="0">
                <a:solidFill>
                  <a:schemeClr val="accent5"/>
                </a:solidFill>
              </a:rPr>
              <a:t>Right</a:t>
            </a:r>
            <a:r>
              <a:rPr lang="en-US" sz="2800" dirty="0">
                <a:solidFill>
                  <a:schemeClr val="accent5"/>
                </a:solidFill>
              </a:rPr>
              <a:t> </a:t>
            </a:r>
            <a:r>
              <a:rPr lang="en-US" sz="2800" b="1" dirty="0">
                <a:solidFill>
                  <a:schemeClr val="accent5"/>
                </a:solidFill>
              </a:rPr>
              <a:t>Route</a:t>
            </a:r>
          </a:p>
          <a:p>
            <a:pPr marL="857250" lvl="1" indent="-457200">
              <a:buFont typeface="+mj-lt"/>
              <a:buAutoNum type="arabicPeriod"/>
            </a:pPr>
            <a:r>
              <a:rPr lang="en-US" sz="2800" dirty="0">
                <a:solidFill>
                  <a:schemeClr val="accent5"/>
                </a:solidFill>
              </a:rPr>
              <a:t>The </a:t>
            </a:r>
            <a:r>
              <a:rPr lang="en-US" sz="2800" b="1" dirty="0">
                <a:solidFill>
                  <a:schemeClr val="accent5"/>
                </a:solidFill>
              </a:rPr>
              <a:t>Right Time</a:t>
            </a:r>
          </a:p>
          <a:p>
            <a:pPr marL="857250" lvl="1" indent="-457200">
              <a:buFont typeface="+mj-lt"/>
              <a:buAutoNum type="arabicPeriod"/>
            </a:pPr>
            <a:r>
              <a:rPr lang="en-US" sz="2800" dirty="0">
                <a:solidFill>
                  <a:schemeClr val="accent5"/>
                </a:solidFill>
              </a:rPr>
              <a:t>The </a:t>
            </a:r>
            <a:r>
              <a:rPr lang="en-US" sz="2800" b="1" dirty="0">
                <a:solidFill>
                  <a:schemeClr val="accent5"/>
                </a:solidFill>
              </a:rPr>
              <a:t>Right Documentation</a:t>
            </a:r>
          </a:p>
        </p:txBody>
      </p:sp>
      <p:sp>
        <p:nvSpPr>
          <p:cNvPr id="5" name="Slide Number Placeholder 4"/>
          <p:cNvSpPr>
            <a:spLocks noGrp="1"/>
          </p:cNvSpPr>
          <p:nvPr>
            <p:ph type="sldNum" sz="quarter" idx="12"/>
          </p:nvPr>
        </p:nvSpPr>
        <p:spPr/>
        <p:txBody>
          <a:bodyPr/>
          <a:lstStyle/>
          <a:p>
            <a:fld id="{AD0FFFC4-5F0F-4282-B594-3706F94AD865}" type="slidenum">
              <a:rPr lang="en-US" smtClean="0"/>
              <a:pPr/>
              <a:t>59</a:t>
            </a:fld>
            <a:endParaRPr lang="en-US"/>
          </a:p>
        </p:txBody>
      </p:sp>
    </p:spTree>
    <p:extLst>
      <p:ext uri="{BB962C8B-B14F-4D97-AF65-F5344CB8AC3E}">
        <p14:creationId xmlns:p14="http://schemas.microsoft.com/office/powerpoint/2010/main" val="224406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US" sz="1400" b="0" dirty="0">
                <a:solidFill>
                  <a:schemeClr val="accent6">
                    <a:lumMod val="50000"/>
                  </a:schemeClr>
                </a:solidFill>
                <a:effectLst/>
                <a:latin typeface="+mn-lt"/>
              </a:rPr>
            </a:br>
            <a:br>
              <a:rPr lang="en-US" sz="1400" b="0" dirty="0">
                <a:solidFill>
                  <a:schemeClr val="accent6">
                    <a:lumMod val="50000"/>
                  </a:schemeClr>
                </a:solidFill>
                <a:effectLst/>
                <a:latin typeface="+mn-lt"/>
              </a:rPr>
            </a:br>
            <a:endParaRPr lang="en-US" sz="1400" b="0" dirty="0">
              <a:solidFill>
                <a:schemeClr val="accent6">
                  <a:lumMod val="50000"/>
                </a:schemeClr>
              </a:solidFill>
              <a:effectLst/>
              <a:latin typeface="+mn-lt"/>
            </a:endParaRPr>
          </a:p>
        </p:txBody>
      </p:sp>
      <p:sp>
        <p:nvSpPr>
          <p:cNvPr id="7" name="Content Placeholder 6"/>
          <p:cNvSpPr>
            <a:spLocks noGrp="1"/>
          </p:cNvSpPr>
          <p:nvPr>
            <p:ph sz="quarter" idx="13"/>
          </p:nvPr>
        </p:nvSpPr>
        <p:spPr>
          <a:xfrm>
            <a:off x="215607" y="678426"/>
            <a:ext cx="5118393" cy="5728062"/>
          </a:xfrm>
        </p:spPr>
        <p:txBody>
          <a:bodyPr>
            <a:normAutofit fontScale="47500" lnSpcReduction="20000"/>
          </a:bodyPr>
          <a:lstStyle/>
          <a:p>
            <a:endParaRPr lang="en-US" sz="1400" dirty="0">
              <a:solidFill>
                <a:srgbClr val="C84340">
                  <a:lumMod val="50000"/>
                </a:srgbClr>
              </a:solidFill>
              <a:ea typeface="+mj-ea"/>
              <a:cs typeface="+mj-cs"/>
            </a:endParaRPr>
          </a:p>
          <a:p>
            <a:endParaRPr lang="en-US" sz="1400" dirty="0">
              <a:solidFill>
                <a:srgbClr val="C84340">
                  <a:lumMod val="50000"/>
                </a:srgbClr>
              </a:solidFill>
              <a:ea typeface="+mj-ea"/>
              <a:cs typeface="+mj-cs"/>
            </a:endParaRPr>
          </a:p>
          <a:p>
            <a:pPr>
              <a:lnSpc>
                <a:spcPct val="120000"/>
              </a:lnSpc>
              <a:spcBef>
                <a:spcPts val="0"/>
              </a:spcBef>
              <a:spcAft>
                <a:spcPts val="600"/>
              </a:spcAft>
              <a:buFont typeface="Symbol" pitchFamily="18" charset="2"/>
              <a:buChar char="®"/>
            </a:pPr>
            <a:r>
              <a:rPr lang="en-US" sz="4900" b="1" dirty="0">
                <a:solidFill>
                  <a:schemeClr val="accent1">
                    <a:lumMod val="50000"/>
                  </a:schemeClr>
                </a:solidFill>
                <a:ea typeface="+mj-ea"/>
                <a:cs typeface="+mj-cs"/>
              </a:rPr>
              <a:t>Why medications are given</a:t>
            </a:r>
          </a:p>
          <a:p>
            <a:pPr>
              <a:lnSpc>
                <a:spcPct val="120000"/>
              </a:lnSpc>
              <a:spcBef>
                <a:spcPts val="0"/>
              </a:spcBef>
              <a:spcAft>
                <a:spcPts val="600"/>
              </a:spcAft>
              <a:buFont typeface="Symbol" pitchFamily="18" charset="2"/>
              <a:buChar char="®"/>
            </a:pPr>
            <a:r>
              <a:rPr lang="en-US" sz="4900" b="1" dirty="0">
                <a:solidFill>
                  <a:schemeClr val="accent1">
                    <a:lumMod val="50000"/>
                  </a:schemeClr>
                </a:solidFill>
                <a:ea typeface="+mj-ea"/>
                <a:cs typeface="+mj-cs"/>
              </a:rPr>
              <a:t>How medications work</a:t>
            </a:r>
          </a:p>
          <a:p>
            <a:pPr>
              <a:lnSpc>
                <a:spcPct val="120000"/>
              </a:lnSpc>
              <a:spcBef>
                <a:spcPts val="0"/>
              </a:spcBef>
              <a:spcAft>
                <a:spcPts val="600"/>
              </a:spcAft>
              <a:buFont typeface="Symbol" pitchFamily="18" charset="2"/>
              <a:buChar char="®"/>
            </a:pPr>
            <a:r>
              <a:rPr lang="en-US" sz="4900" b="1" dirty="0">
                <a:solidFill>
                  <a:schemeClr val="accent1">
                    <a:lumMod val="50000"/>
                  </a:schemeClr>
                </a:solidFill>
                <a:ea typeface="+mj-ea"/>
                <a:cs typeface="+mj-cs"/>
              </a:rPr>
              <a:t>Categories of medications</a:t>
            </a:r>
          </a:p>
          <a:p>
            <a:pPr>
              <a:lnSpc>
                <a:spcPct val="120000"/>
              </a:lnSpc>
              <a:spcBef>
                <a:spcPts val="0"/>
              </a:spcBef>
              <a:spcAft>
                <a:spcPts val="600"/>
              </a:spcAft>
              <a:buFont typeface="Symbol" pitchFamily="18" charset="2"/>
              <a:buChar char="®"/>
            </a:pPr>
            <a:r>
              <a:rPr lang="en-US" sz="4900" b="1" dirty="0">
                <a:solidFill>
                  <a:schemeClr val="accent1">
                    <a:lumMod val="50000"/>
                  </a:schemeClr>
                </a:solidFill>
                <a:ea typeface="+mj-ea"/>
                <a:cs typeface="+mj-cs"/>
              </a:rPr>
              <a:t>Names of medications</a:t>
            </a:r>
          </a:p>
          <a:p>
            <a:pPr>
              <a:lnSpc>
                <a:spcPct val="120000"/>
              </a:lnSpc>
              <a:spcBef>
                <a:spcPts val="0"/>
              </a:spcBef>
              <a:spcAft>
                <a:spcPts val="600"/>
              </a:spcAft>
              <a:buFont typeface="Symbol" pitchFamily="18" charset="2"/>
              <a:buChar char="®"/>
            </a:pPr>
            <a:r>
              <a:rPr lang="en-US" sz="4900" b="1" dirty="0">
                <a:solidFill>
                  <a:schemeClr val="accent1">
                    <a:lumMod val="50000"/>
                  </a:schemeClr>
                </a:solidFill>
                <a:ea typeface="+mj-ea"/>
                <a:cs typeface="+mj-cs"/>
              </a:rPr>
              <a:t>Proper storage of medications</a:t>
            </a:r>
          </a:p>
          <a:p>
            <a:pPr>
              <a:lnSpc>
                <a:spcPct val="120000"/>
              </a:lnSpc>
              <a:spcBef>
                <a:spcPts val="0"/>
              </a:spcBef>
              <a:spcAft>
                <a:spcPts val="600"/>
              </a:spcAft>
              <a:buFont typeface="Symbol" pitchFamily="18" charset="2"/>
              <a:buChar char="®"/>
            </a:pPr>
            <a:r>
              <a:rPr lang="en-US" sz="4900" b="1" dirty="0">
                <a:solidFill>
                  <a:schemeClr val="accent1">
                    <a:lumMod val="50000"/>
                  </a:schemeClr>
                </a:solidFill>
                <a:ea typeface="+mj-ea"/>
                <a:cs typeface="+mj-cs"/>
              </a:rPr>
              <a:t>How to give medications (administration)</a:t>
            </a:r>
          </a:p>
          <a:p>
            <a:pPr>
              <a:lnSpc>
                <a:spcPct val="120000"/>
              </a:lnSpc>
              <a:spcBef>
                <a:spcPts val="0"/>
              </a:spcBef>
              <a:spcAft>
                <a:spcPts val="600"/>
              </a:spcAft>
              <a:buFont typeface="Symbol" pitchFamily="18" charset="2"/>
              <a:buChar char="®"/>
            </a:pPr>
            <a:r>
              <a:rPr lang="en-US" sz="4900" b="1" dirty="0">
                <a:solidFill>
                  <a:schemeClr val="accent1">
                    <a:lumMod val="50000"/>
                  </a:schemeClr>
                </a:solidFill>
                <a:ea typeface="+mj-ea"/>
                <a:cs typeface="+mj-cs"/>
              </a:rPr>
              <a:t>Recording given medications (documentation)</a:t>
            </a:r>
          </a:p>
          <a:p>
            <a:pPr>
              <a:lnSpc>
                <a:spcPct val="120000"/>
              </a:lnSpc>
              <a:spcBef>
                <a:spcPts val="0"/>
              </a:spcBef>
              <a:spcAft>
                <a:spcPts val="600"/>
              </a:spcAft>
              <a:buFont typeface="Symbol" pitchFamily="18" charset="2"/>
              <a:buChar char="®"/>
            </a:pPr>
            <a:r>
              <a:rPr lang="en-US" sz="4900" b="1" dirty="0">
                <a:solidFill>
                  <a:schemeClr val="accent1">
                    <a:lumMod val="50000"/>
                  </a:schemeClr>
                </a:solidFill>
                <a:ea typeface="+mj-ea"/>
                <a:cs typeface="+mj-cs"/>
              </a:rPr>
              <a:t>What to do when mistakes are made (medication errors)</a:t>
            </a:r>
          </a:p>
          <a:p>
            <a:pPr>
              <a:lnSpc>
                <a:spcPct val="120000"/>
              </a:lnSpc>
              <a:spcBef>
                <a:spcPts val="0"/>
              </a:spcBef>
              <a:spcAft>
                <a:spcPts val="600"/>
              </a:spcAft>
              <a:buFont typeface="Symbol" pitchFamily="18" charset="2"/>
              <a:buChar char="®"/>
            </a:pPr>
            <a:r>
              <a:rPr lang="en-US" sz="4900" b="1" dirty="0">
                <a:solidFill>
                  <a:schemeClr val="accent1">
                    <a:lumMod val="50000"/>
                  </a:schemeClr>
                </a:solidFill>
                <a:ea typeface="+mj-ea"/>
                <a:cs typeface="+mj-cs"/>
              </a:rPr>
              <a:t>How to protect privacy (confidentiality) </a:t>
            </a:r>
            <a:br>
              <a:rPr lang="en-US" sz="1400" dirty="0">
                <a:solidFill>
                  <a:srgbClr val="C84340">
                    <a:lumMod val="50000"/>
                  </a:srgbClr>
                </a:solidFill>
                <a:ea typeface="+mj-ea"/>
                <a:cs typeface="+mj-cs"/>
              </a:rPr>
            </a:br>
            <a:endParaRPr lang="en-US" dirty="0"/>
          </a:p>
        </p:txBody>
      </p:sp>
      <p:sp>
        <p:nvSpPr>
          <p:cNvPr id="6" name="Text Placeholder 5"/>
          <p:cNvSpPr>
            <a:spLocks noGrp="1"/>
          </p:cNvSpPr>
          <p:nvPr>
            <p:ph type="body" sz="half" idx="2"/>
          </p:nvPr>
        </p:nvSpPr>
        <p:spPr>
          <a:xfrm>
            <a:off x="4953000" y="1697426"/>
            <a:ext cx="3929244" cy="2841675"/>
          </a:xfrm>
          <a:ln w="38100"/>
        </p:spPr>
        <p:style>
          <a:lnRef idx="2">
            <a:schemeClr val="accent1"/>
          </a:lnRef>
          <a:fillRef idx="1">
            <a:schemeClr val="lt1"/>
          </a:fillRef>
          <a:effectRef idx="0">
            <a:schemeClr val="accent1"/>
          </a:effectRef>
          <a:fontRef idx="minor">
            <a:schemeClr val="dk1"/>
          </a:fontRef>
        </p:style>
        <p:txBody>
          <a:bodyPr>
            <a:noAutofit/>
          </a:bodyPr>
          <a:lstStyle/>
          <a:p>
            <a:pPr algn="ctr"/>
            <a:r>
              <a:rPr lang="en-US" sz="5400" dirty="0">
                <a:solidFill>
                  <a:schemeClr val="accent6">
                    <a:lumMod val="50000"/>
                  </a:schemeClr>
                </a:solidFill>
                <a:effectLst>
                  <a:outerShdw blurRad="38100" dist="38100" dir="2700000" algn="tl">
                    <a:srgbClr val="000000">
                      <a:alpha val="43137"/>
                    </a:srgbClr>
                  </a:outerShdw>
                </a:effectLst>
              </a:rPr>
              <a:t>Topics you will know (content) </a:t>
            </a:r>
          </a:p>
        </p:txBody>
      </p:sp>
      <p:sp>
        <p:nvSpPr>
          <p:cNvPr id="3" name="Slide Number Placeholder 2"/>
          <p:cNvSpPr>
            <a:spLocks noGrp="1"/>
          </p:cNvSpPr>
          <p:nvPr>
            <p:ph type="sldNum" sz="quarter" idx="12"/>
          </p:nvPr>
        </p:nvSpPr>
        <p:spPr/>
        <p:txBody>
          <a:bodyPr/>
          <a:lstStyle/>
          <a:p>
            <a:fld id="{AD0FFFC4-5F0F-4282-B594-3706F94AD865}" type="slidenum">
              <a:rPr lang="en-US" smtClean="0"/>
              <a:pPr/>
              <a:t>6</a:t>
            </a:fld>
            <a:endParaRPr lang="en-US"/>
          </a:p>
        </p:txBody>
      </p:sp>
    </p:spTree>
    <p:extLst>
      <p:ext uri="{BB962C8B-B14F-4D97-AF65-F5344CB8AC3E}">
        <p14:creationId xmlns:p14="http://schemas.microsoft.com/office/powerpoint/2010/main" val="177558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lstStyle/>
          <a:p>
            <a:pPr algn="ctr"/>
            <a:r>
              <a:rPr lang="en-US" sz="4400" b="0" dirty="0">
                <a:solidFill>
                  <a:schemeClr val="accent1">
                    <a:lumMod val="75000"/>
                  </a:schemeClr>
                </a:solidFill>
                <a:effectLst/>
              </a:rPr>
              <a:t>The Rights…</a:t>
            </a:r>
          </a:p>
        </p:txBody>
      </p:sp>
      <p:sp>
        <p:nvSpPr>
          <p:cNvPr id="3" name="Content Placeholder 2"/>
          <p:cNvSpPr>
            <a:spLocks noGrp="1"/>
          </p:cNvSpPr>
          <p:nvPr>
            <p:ph idx="1"/>
          </p:nvPr>
        </p:nvSpPr>
        <p:spPr>
          <a:ln>
            <a:solidFill>
              <a:schemeClr val="accent1">
                <a:lumMod val="75000"/>
              </a:schemeClr>
            </a:solidFill>
          </a:ln>
        </p:spPr>
        <p:txBody>
          <a:bodyPr>
            <a:normAutofit fontScale="77500" lnSpcReduction="20000"/>
          </a:bodyPr>
          <a:lstStyle/>
          <a:p>
            <a:pPr>
              <a:buFont typeface="Wingdings" pitchFamily="2" charset="2"/>
              <a:buChar char="Ø"/>
            </a:pPr>
            <a:r>
              <a:rPr lang="en-US" dirty="0"/>
              <a:t>The Right </a:t>
            </a:r>
            <a:r>
              <a:rPr lang="en-US" b="1" dirty="0">
                <a:solidFill>
                  <a:schemeClr val="accent1">
                    <a:lumMod val="50000"/>
                  </a:schemeClr>
                </a:solidFill>
              </a:rPr>
              <a:t>Person</a:t>
            </a:r>
            <a:r>
              <a:rPr lang="en-US" dirty="0"/>
              <a:t>:</a:t>
            </a:r>
          </a:p>
          <a:p>
            <a:pPr lvl="1">
              <a:buFont typeface="Wingdings" pitchFamily="2" charset="2"/>
              <a:buChar char="ü"/>
            </a:pPr>
            <a:r>
              <a:rPr lang="en-US" dirty="0"/>
              <a:t>Always look on the medication label &amp; Medication Administration Record (MAR) to make sure the name matches the person</a:t>
            </a:r>
          </a:p>
          <a:p>
            <a:pPr lvl="1">
              <a:buFont typeface="Wingdings" pitchFamily="2" charset="2"/>
              <a:buChar char="ü"/>
            </a:pPr>
            <a:r>
              <a:rPr lang="en-US" dirty="0"/>
              <a:t>Medications are to be used ONLY for the person whose name is on the label</a:t>
            </a:r>
          </a:p>
          <a:p>
            <a:pPr>
              <a:buFont typeface="Wingdings" pitchFamily="2" charset="2"/>
              <a:buChar char="Ø"/>
            </a:pPr>
            <a:r>
              <a:rPr lang="en-US" dirty="0"/>
              <a:t>The Right </a:t>
            </a:r>
            <a:r>
              <a:rPr lang="en-US" b="1" dirty="0">
                <a:solidFill>
                  <a:schemeClr val="accent1">
                    <a:lumMod val="50000"/>
                  </a:schemeClr>
                </a:solidFill>
              </a:rPr>
              <a:t>Medication</a:t>
            </a:r>
            <a:r>
              <a:rPr lang="en-US" dirty="0"/>
              <a:t>:</a:t>
            </a:r>
          </a:p>
          <a:p>
            <a:pPr marL="914400" lvl="1" indent="-514350">
              <a:buFont typeface="Wingdings" pitchFamily="2" charset="2"/>
              <a:buChar char="ü"/>
            </a:pPr>
            <a:r>
              <a:rPr lang="en-US" dirty="0"/>
              <a:t>The medication must be the one prescribed by the person’s healthcare provider</a:t>
            </a:r>
          </a:p>
          <a:p>
            <a:pPr marL="914400" lvl="1" indent="-514350">
              <a:buFont typeface="Wingdings" pitchFamily="2" charset="2"/>
              <a:buChar char="ü"/>
            </a:pPr>
            <a:r>
              <a:rPr lang="en-US" dirty="0"/>
              <a:t>Many medication names sound alike but are VERY different</a:t>
            </a:r>
          </a:p>
          <a:p>
            <a:pPr marL="914400" lvl="1" indent="-514350">
              <a:buFont typeface="Wingdings" pitchFamily="2" charset="2"/>
              <a:buChar char="ü"/>
            </a:pPr>
            <a:r>
              <a:rPr lang="en-US" dirty="0"/>
              <a:t>There can be several names for the same medication; generic, trade</a:t>
            </a:r>
          </a:p>
          <a:p>
            <a:pPr>
              <a:buFont typeface="Wingdings" pitchFamily="2" charset="2"/>
              <a:buChar char="Ø"/>
            </a:pPr>
            <a:r>
              <a:rPr lang="en-US" dirty="0"/>
              <a:t>The Right </a:t>
            </a:r>
            <a:r>
              <a:rPr lang="en-US" b="1" dirty="0">
                <a:solidFill>
                  <a:schemeClr val="accent1">
                    <a:lumMod val="50000"/>
                  </a:schemeClr>
                </a:solidFill>
              </a:rPr>
              <a:t>Dose</a:t>
            </a:r>
            <a:r>
              <a:rPr lang="en-US" dirty="0"/>
              <a:t>:</a:t>
            </a:r>
          </a:p>
          <a:p>
            <a:pPr marL="914400" lvl="1" indent="-514350">
              <a:buFont typeface="Wingdings" pitchFamily="2" charset="2"/>
              <a:buChar char="ü"/>
            </a:pPr>
            <a:r>
              <a:rPr lang="en-US" dirty="0"/>
              <a:t>The correct dose will be documented on the prescription label</a:t>
            </a:r>
          </a:p>
          <a:p>
            <a:pPr marL="914400" lvl="1" indent="-514350">
              <a:buFont typeface="Wingdings" pitchFamily="2" charset="2"/>
              <a:buChar char="ü"/>
            </a:pPr>
            <a:r>
              <a:rPr lang="en-US" dirty="0"/>
              <a:t>Multiple tablets or measuring liquids may need to happen to give the correct dose</a:t>
            </a:r>
          </a:p>
          <a:p>
            <a:pPr marL="914400" lvl="1" indent="-514350">
              <a:buFont typeface="Wingdings" pitchFamily="2" charset="2"/>
              <a:buChar char="ü"/>
            </a:pPr>
            <a:r>
              <a:rPr lang="en-US" dirty="0"/>
              <a:t>Abbreviations &amp; measurements may be used &amp; will be discussed later</a:t>
            </a:r>
          </a:p>
          <a:p>
            <a:pPr marL="914400" lvl="1" indent="-514350"/>
            <a:endParaRPr lang="en-US" dirty="0"/>
          </a:p>
          <a:p>
            <a:pPr marL="914400" lvl="1" indent="-514350"/>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60</a:t>
            </a:fld>
            <a:endParaRPr lang="en-US"/>
          </a:p>
        </p:txBody>
      </p:sp>
    </p:spTree>
    <p:extLst>
      <p:ext uri="{BB962C8B-B14F-4D97-AF65-F5344CB8AC3E}">
        <p14:creationId xmlns:p14="http://schemas.microsoft.com/office/powerpoint/2010/main" val="2306921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72A729-8B47-4383-A108-FDDB2A4ED156}"/>
              </a:ext>
            </a:extLst>
          </p:cNvPr>
          <p:cNvSpPr>
            <a:spLocks noGrp="1"/>
          </p:cNvSpPr>
          <p:nvPr>
            <p:ph type="sldNum" sz="quarter" idx="12"/>
          </p:nvPr>
        </p:nvSpPr>
        <p:spPr/>
        <p:txBody>
          <a:bodyPr/>
          <a:lstStyle/>
          <a:p>
            <a:fld id="{AD0FFFC4-5F0F-4282-B594-3706F94AD865}" type="slidenum">
              <a:rPr lang="en-US" smtClean="0"/>
              <a:pPr/>
              <a:t>61</a:t>
            </a:fld>
            <a:endParaRPr lang="en-US"/>
          </a:p>
        </p:txBody>
      </p:sp>
      <p:pic>
        <p:nvPicPr>
          <p:cNvPr id="3" name="Picture 2">
            <a:extLst>
              <a:ext uri="{FF2B5EF4-FFF2-40B4-BE49-F238E27FC236}">
                <a16:creationId xmlns:a16="http://schemas.microsoft.com/office/drawing/2014/main" id="{175B5AF7-1BEF-4ED3-8BEE-DEB969AFAF84}"/>
              </a:ext>
            </a:extLst>
          </p:cNvPr>
          <p:cNvPicPr>
            <a:picLocks noChangeAspect="1"/>
          </p:cNvPicPr>
          <p:nvPr/>
        </p:nvPicPr>
        <p:blipFill>
          <a:blip r:embed="rId2"/>
          <a:stretch>
            <a:fillRect/>
          </a:stretch>
        </p:blipFill>
        <p:spPr>
          <a:xfrm>
            <a:off x="762000" y="1190625"/>
            <a:ext cx="5143500" cy="4476750"/>
          </a:xfrm>
          <a:prstGeom prst="rect">
            <a:avLst/>
          </a:prstGeom>
        </p:spPr>
      </p:pic>
    </p:spTree>
    <p:extLst>
      <p:ext uri="{BB962C8B-B14F-4D97-AF65-F5344CB8AC3E}">
        <p14:creationId xmlns:p14="http://schemas.microsoft.com/office/powerpoint/2010/main" val="19784250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lstStyle/>
          <a:p>
            <a:pPr algn="ctr"/>
            <a:r>
              <a:rPr lang="en-US" sz="4400" b="0" dirty="0">
                <a:solidFill>
                  <a:schemeClr val="accent1">
                    <a:lumMod val="75000"/>
                  </a:schemeClr>
                </a:solidFill>
                <a:effectLst/>
              </a:rPr>
              <a:t>The Rights…</a:t>
            </a:r>
          </a:p>
        </p:txBody>
      </p:sp>
      <p:sp>
        <p:nvSpPr>
          <p:cNvPr id="3" name="Content Placeholder 2"/>
          <p:cNvSpPr>
            <a:spLocks noGrp="1"/>
          </p:cNvSpPr>
          <p:nvPr>
            <p:ph idx="1"/>
          </p:nvPr>
        </p:nvSpPr>
        <p:spPr>
          <a:xfrm>
            <a:off x="609599" y="2160590"/>
            <a:ext cx="6347714" cy="4468810"/>
          </a:xfrm>
          <a:ln>
            <a:solidFill>
              <a:schemeClr val="accent1">
                <a:lumMod val="75000"/>
              </a:schemeClr>
            </a:solidFill>
          </a:ln>
        </p:spPr>
        <p:txBody>
          <a:bodyPr>
            <a:normAutofit fontScale="92500" lnSpcReduction="20000"/>
          </a:bodyPr>
          <a:lstStyle/>
          <a:p>
            <a:pPr>
              <a:buFont typeface="Wingdings" pitchFamily="2" charset="2"/>
              <a:buChar char="Ø"/>
            </a:pPr>
            <a:r>
              <a:rPr lang="en-US" dirty="0"/>
              <a:t>The Right </a:t>
            </a:r>
            <a:r>
              <a:rPr lang="en-US" b="1" dirty="0">
                <a:solidFill>
                  <a:schemeClr val="accent6">
                    <a:lumMod val="75000"/>
                  </a:schemeClr>
                </a:solidFill>
              </a:rPr>
              <a:t>Route</a:t>
            </a:r>
            <a:r>
              <a:rPr lang="en-US" dirty="0"/>
              <a:t>: </a:t>
            </a:r>
          </a:p>
          <a:p>
            <a:pPr marL="914400" lvl="1" indent="-514350">
              <a:buFont typeface="Wingdings" pitchFamily="2" charset="2"/>
              <a:buChar char="ü"/>
            </a:pPr>
            <a:r>
              <a:rPr lang="en-US" dirty="0"/>
              <a:t>This is the method with which it is given: oral (swallowed), ophthalmic (eye), </a:t>
            </a:r>
            <a:r>
              <a:rPr lang="en-US" dirty="0" err="1"/>
              <a:t>otic</a:t>
            </a:r>
            <a:r>
              <a:rPr lang="en-US" dirty="0"/>
              <a:t> (ear), inhaled, rectal, vaginal, or topical (patches, cream, ointment)</a:t>
            </a:r>
          </a:p>
          <a:p>
            <a:pPr>
              <a:buFont typeface="Wingdings" pitchFamily="2" charset="2"/>
              <a:buChar char="Ø"/>
            </a:pPr>
            <a:r>
              <a:rPr lang="en-US" dirty="0"/>
              <a:t>The Right </a:t>
            </a:r>
            <a:r>
              <a:rPr lang="en-US" b="1" dirty="0">
                <a:solidFill>
                  <a:schemeClr val="accent6">
                    <a:lumMod val="75000"/>
                  </a:schemeClr>
                </a:solidFill>
              </a:rPr>
              <a:t>Time</a:t>
            </a:r>
            <a:r>
              <a:rPr lang="en-US" dirty="0"/>
              <a:t>:</a:t>
            </a:r>
          </a:p>
          <a:p>
            <a:pPr marL="914400" lvl="1" indent="-514350">
              <a:buFont typeface="Wingdings" pitchFamily="2" charset="2"/>
              <a:buChar char="ü"/>
            </a:pPr>
            <a:r>
              <a:rPr lang="en-US" dirty="0"/>
              <a:t>Medications &amp; Treatments must be given within 1 hour before, or 1 hour after the scheduled time</a:t>
            </a:r>
          </a:p>
          <a:p>
            <a:pPr marL="914400" lvl="1" indent="-514350">
              <a:buFont typeface="Wingdings" pitchFamily="2" charset="2"/>
              <a:buChar char="ü"/>
            </a:pPr>
            <a:r>
              <a:rPr lang="en-US" dirty="0"/>
              <a:t>Some medications are given at multiple times during the day</a:t>
            </a:r>
          </a:p>
          <a:p>
            <a:pPr marL="914400" lvl="1" indent="-514350">
              <a:buFont typeface="Wingdings" pitchFamily="2" charset="2"/>
              <a:buChar char="ü"/>
            </a:pPr>
            <a:r>
              <a:rPr lang="en-US" dirty="0"/>
              <a:t>Some medications are ordered for once a day or on different days of the week</a:t>
            </a:r>
          </a:p>
          <a:p>
            <a:pPr marL="914400" lvl="1" indent="-514350">
              <a:buFont typeface="Wingdings" pitchFamily="2" charset="2"/>
              <a:buChar char="ü"/>
            </a:pPr>
            <a:r>
              <a:rPr lang="en-US" dirty="0"/>
              <a:t>Most medications are ordered on a specific time schedule</a:t>
            </a:r>
          </a:p>
          <a:p>
            <a:pPr marL="914400" lvl="1" indent="-514350">
              <a:buFont typeface="Wingdings" pitchFamily="2" charset="2"/>
              <a:buChar char="ü"/>
            </a:pPr>
            <a:r>
              <a:rPr lang="en-US" dirty="0"/>
              <a:t>Some medications are ordered to be given “as needed” or “PRN”</a:t>
            </a:r>
          </a:p>
          <a:p>
            <a:pPr marL="914400" lvl="1" indent="-514350">
              <a:buFont typeface="Wingdings" pitchFamily="2" charset="2"/>
              <a:buChar char="ü"/>
            </a:pPr>
            <a:r>
              <a:rPr lang="en-US" dirty="0"/>
              <a:t>Before giving a “PRN” medication you must:</a:t>
            </a:r>
          </a:p>
          <a:p>
            <a:pPr marL="800100" lvl="2" indent="0">
              <a:buNone/>
            </a:pPr>
            <a:r>
              <a:rPr lang="en-US" dirty="0"/>
              <a:t>Have written instructions which includes the </a:t>
            </a:r>
            <a:r>
              <a:rPr lang="en-US" b="1" dirty="0"/>
              <a:t>dosage</a:t>
            </a:r>
            <a:r>
              <a:rPr lang="en-US" dirty="0"/>
              <a:t>, </a:t>
            </a:r>
            <a:r>
              <a:rPr lang="en-US" b="1" dirty="0"/>
              <a:t>how often</a:t>
            </a:r>
            <a:r>
              <a:rPr lang="en-US" dirty="0"/>
              <a:t>, and </a:t>
            </a:r>
            <a:r>
              <a:rPr lang="en-US" b="1" dirty="0"/>
              <a:t>how long (or how many times) </a:t>
            </a:r>
            <a:r>
              <a:rPr lang="en-US" dirty="0"/>
              <a:t>and when to contact the Nurse </a:t>
            </a:r>
          </a:p>
          <a:p>
            <a:pPr marL="914400" lvl="1" indent="-514350"/>
            <a:endParaRPr lang="en-US" dirty="0"/>
          </a:p>
          <a:p>
            <a:pPr marL="514350" indent="-514350">
              <a:buFont typeface="+mj-lt"/>
              <a:buAutoNum type="arabicPeriod" startAt="4"/>
            </a:pPr>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62</a:t>
            </a:fld>
            <a:endParaRPr lang="en-US"/>
          </a:p>
        </p:txBody>
      </p:sp>
    </p:spTree>
    <p:extLst>
      <p:ext uri="{BB962C8B-B14F-4D97-AF65-F5344CB8AC3E}">
        <p14:creationId xmlns:p14="http://schemas.microsoft.com/office/powerpoint/2010/main" val="16516108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lstStyle/>
          <a:p>
            <a:pPr algn="ctr"/>
            <a:r>
              <a:rPr lang="en-US" sz="4400" b="0" dirty="0">
                <a:solidFill>
                  <a:schemeClr val="accent1">
                    <a:lumMod val="75000"/>
                  </a:schemeClr>
                </a:solidFill>
                <a:effectLst/>
              </a:rPr>
              <a:t>The Rights…</a:t>
            </a:r>
          </a:p>
        </p:txBody>
      </p:sp>
      <p:sp>
        <p:nvSpPr>
          <p:cNvPr id="3" name="Content Placeholder 2"/>
          <p:cNvSpPr>
            <a:spLocks noGrp="1"/>
          </p:cNvSpPr>
          <p:nvPr>
            <p:ph idx="1"/>
          </p:nvPr>
        </p:nvSpPr>
        <p:spPr>
          <a:ln>
            <a:solidFill>
              <a:schemeClr val="accent1">
                <a:lumMod val="75000"/>
              </a:schemeClr>
            </a:solidFill>
          </a:ln>
        </p:spPr>
        <p:txBody>
          <a:bodyPr>
            <a:normAutofit fontScale="70000" lnSpcReduction="20000"/>
          </a:bodyPr>
          <a:lstStyle/>
          <a:p>
            <a:pPr lvl="0">
              <a:buFont typeface="Wingdings" pitchFamily="2" charset="2"/>
              <a:buChar char="Ø"/>
            </a:pPr>
            <a:r>
              <a:rPr lang="en-US" sz="3200" b="1" dirty="0"/>
              <a:t>Th</a:t>
            </a:r>
            <a:r>
              <a:rPr lang="en-US" sz="3200" b="1" dirty="0">
                <a:solidFill>
                  <a:srgbClr val="675D59"/>
                </a:solidFill>
              </a:rPr>
              <a:t>e Right </a:t>
            </a:r>
            <a:r>
              <a:rPr lang="en-US" sz="3200" b="1" dirty="0">
                <a:solidFill>
                  <a:srgbClr val="C84340">
                    <a:lumMod val="75000"/>
                  </a:srgbClr>
                </a:solidFill>
              </a:rPr>
              <a:t>Documentation</a:t>
            </a:r>
            <a:r>
              <a:rPr lang="en-US" dirty="0">
                <a:solidFill>
                  <a:srgbClr val="675D59"/>
                </a:solidFill>
              </a:rPr>
              <a:t>:</a:t>
            </a:r>
          </a:p>
          <a:p>
            <a:pPr lvl="1">
              <a:buFont typeface="Wingdings" pitchFamily="2" charset="2"/>
              <a:buChar char="ü"/>
            </a:pPr>
            <a:r>
              <a:rPr lang="en-US" sz="1900" dirty="0">
                <a:solidFill>
                  <a:srgbClr val="675D59"/>
                </a:solidFill>
              </a:rPr>
              <a:t>The Medication Administration Record (MAR) is used to document the administration of all medications</a:t>
            </a:r>
          </a:p>
          <a:p>
            <a:pPr lvl="1">
              <a:buFont typeface="Wingdings" pitchFamily="2" charset="2"/>
              <a:buChar char="ü"/>
            </a:pPr>
            <a:r>
              <a:rPr lang="en-US" sz="1900" dirty="0">
                <a:solidFill>
                  <a:srgbClr val="675D59"/>
                </a:solidFill>
              </a:rPr>
              <a:t>After the medication is given, your initials are written in the correct box to note the time it was given.  You might enter that information in the software on your computer, tablet, or phone</a:t>
            </a:r>
          </a:p>
          <a:p>
            <a:pPr lvl="1">
              <a:buFont typeface="Wingdings" pitchFamily="2" charset="2"/>
              <a:buChar char="ü"/>
            </a:pPr>
            <a:r>
              <a:rPr lang="en-US" sz="1900" dirty="0">
                <a:solidFill>
                  <a:srgbClr val="675D59"/>
                </a:solidFill>
              </a:rPr>
              <a:t>If the medication is NOT given, </a:t>
            </a:r>
            <a:r>
              <a:rPr lang="en-US" sz="1900" u="sng" dirty="0">
                <a:solidFill>
                  <a:srgbClr val="675D59"/>
                </a:solidFill>
              </a:rPr>
              <a:t>circle your initials </a:t>
            </a:r>
            <a:r>
              <a:rPr lang="en-US" sz="1900" dirty="0">
                <a:solidFill>
                  <a:srgbClr val="675D59"/>
                </a:solidFill>
              </a:rPr>
              <a:t>and document in the record </a:t>
            </a:r>
            <a:r>
              <a:rPr lang="en-US" sz="1900" u="sng" dirty="0">
                <a:solidFill>
                  <a:srgbClr val="675D59"/>
                </a:solidFill>
              </a:rPr>
              <a:t>why</a:t>
            </a:r>
            <a:r>
              <a:rPr lang="en-US" sz="1900" dirty="0">
                <a:solidFill>
                  <a:srgbClr val="675D59"/>
                </a:solidFill>
              </a:rPr>
              <a:t> it was not given</a:t>
            </a:r>
          </a:p>
          <a:p>
            <a:pPr lvl="1">
              <a:buFont typeface="Wingdings" pitchFamily="2" charset="2"/>
              <a:buChar char="ü"/>
            </a:pPr>
            <a:r>
              <a:rPr lang="en-US" sz="1900" dirty="0">
                <a:solidFill>
                  <a:srgbClr val="675D59"/>
                </a:solidFill>
              </a:rPr>
              <a:t>Whatever system is used, the purpose of documentation is to accurately and completely record the care given to individuals</a:t>
            </a:r>
          </a:p>
          <a:p>
            <a:pPr lvl="1">
              <a:buFont typeface="Wingdings" pitchFamily="2" charset="2"/>
              <a:buChar char="ü"/>
            </a:pPr>
            <a:r>
              <a:rPr lang="en-US" sz="1900" b="1" dirty="0">
                <a:solidFill>
                  <a:srgbClr val="675D59"/>
                </a:solidFill>
              </a:rPr>
              <a:t>Documentation is CRUCIAL</a:t>
            </a:r>
            <a:r>
              <a:rPr lang="en-US" sz="1900" dirty="0">
                <a:solidFill>
                  <a:srgbClr val="675D59"/>
                </a:solidFill>
              </a:rPr>
              <a:t>. It is a permanent record and a legal one.</a:t>
            </a:r>
          </a:p>
          <a:p>
            <a:pPr lvl="1">
              <a:buFont typeface="Wingdings" pitchFamily="2" charset="2"/>
              <a:buChar char="ü"/>
            </a:pPr>
            <a:r>
              <a:rPr lang="en-US" sz="1900" dirty="0">
                <a:solidFill>
                  <a:srgbClr val="675D59"/>
                </a:solidFill>
              </a:rPr>
              <a:t>A familiar phrase in healthcare is “If it wasn’t documented, it wasn’t done.”</a:t>
            </a:r>
          </a:p>
          <a:p>
            <a:pPr lvl="1">
              <a:buFont typeface="Wingdings" pitchFamily="2" charset="2"/>
              <a:buChar char="ü"/>
            </a:pPr>
            <a:r>
              <a:rPr lang="en-US" sz="1900" dirty="0">
                <a:solidFill>
                  <a:srgbClr val="675D59"/>
                </a:solidFill>
              </a:rPr>
              <a:t>Documentation must be complete and legible</a:t>
            </a:r>
          </a:p>
          <a:p>
            <a:pPr lvl="1">
              <a:buFont typeface="Wingdings" pitchFamily="2" charset="2"/>
              <a:buChar char="ü"/>
            </a:pPr>
            <a:r>
              <a:rPr lang="en-US" sz="1900" dirty="0">
                <a:solidFill>
                  <a:srgbClr val="675D59"/>
                </a:solidFill>
              </a:rPr>
              <a:t>Draw a single line through an erroneous entry to identify it as an error</a:t>
            </a:r>
          </a:p>
        </p:txBody>
      </p:sp>
      <p:sp>
        <p:nvSpPr>
          <p:cNvPr id="5" name="Slide Number Placeholder 4"/>
          <p:cNvSpPr>
            <a:spLocks noGrp="1"/>
          </p:cNvSpPr>
          <p:nvPr>
            <p:ph type="sldNum" sz="quarter" idx="12"/>
          </p:nvPr>
        </p:nvSpPr>
        <p:spPr/>
        <p:txBody>
          <a:bodyPr/>
          <a:lstStyle/>
          <a:p>
            <a:fld id="{AD0FFFC4-5F0F-4282-B594-3706F94AD865}" type="slidenum">
              <a:rPr lang="en-US" smtClean="0"/>
              <a:pPr/>
              <a:t>63</a:t>
            </a:fld>
            <a:endParaRPr lang="en-US"/>
          </a:p>
        </p:txBody>
      </p:sp>
    </p:spTree>
    <p:extLst>
      <p:ext uri="{BB962C8B-B14F-4D97-AF65-F5344CB8AC3E}">
        <p14:creationId xmlns:p14="http://schemas.microsoft.com/office/powerpoint/2010/main" val="1863912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lstStyle/>
          <a:p>
            <a:pPr algn="ctr"/>
            <a:r>
              <a:rPr lang="en-US" sz="4400" b="0" dirty="0">
                <a:solidFill>
                  <a:schemeClr val="accent1">
                    <a:lumMod val="75000"/>
                  </a:schemeClr>
                </a:solidFill>
                <a:effectLst/>
              </a:rPr>
              <a:t>The Rights…</a:t>
            </a:r>
          </a:p>
        </p:txBody>
      </p:sp>
      <p:sp>
        <p:nvSpPr>
          <p:cNvPr id="3" name="Content Placeholder 2"/>
          <p:cNvSpPr>
            <a:spLocks noGrp="1"/>
          </p:cNvSpPr>
          <p:nvPr>
            <p:ph idx="1"/>
          </p:nvPr>
        </p:nvSpPr>
        <p:spPr>
          <a:ln>
            <a:solidFill>
              <a:schemeClr val="accent1">
                <a:lumMod val="75000"/>
              </a:schemeClr>
            </a:solidFill>
          </a:ln>
        </p:spPr>
        <p:txBody>
          <a:bodyPr>
            <a:normAutofit/>
          </a:bodyPr>
          <a:lstStyle/>
          <a:p>
            <a:pPr marL="0" indent="0">
              <a:buNone/>
            </a:pPr>
            <a:r>
              <a:rPr lang="en-US" sz="3200" b="1" i="1" dirty="0">
                <a:solidFill>
                  <a:schemeClr val="accent1">
                    <a:lumMod val="75000"/>
                  </a:schemeClr>
                </a:solidFill>
              </a:rPr>
              <a:t>Note</a:t>
            </a:r>
            <a:r>
              <a:rPr lang="en-US" sz="3200" b="1" i="1" dirty="0"/>
              <a:t>: when a medication comes into the home, make sure it is the SAME strength as the order! If it is different, contact the pharmacy</a:t>
            </a:r>
          </a:p>
        </p:txBody>
      </p:sp>
      <p:sp>
        <p:nvSpPr>
          <p:cNvPr id="5" name="Slide Number Placeholder 4"/>
          <p:cNvSpPr>
            <a:spLocks noGrp="1"/>
          </p:cNvSpPr>
          <p:nvPr>
            <p:ph type="sldNum" sz="quarter" idx="12"/>
          </p:nvPr>
        </p:nvSpPr>
        <p:spPr/>
        <p:txBody>
          <a:bodyPr/>
          <a:lstStyle/>
          <a:p>
            <a:fld id="{AD0FFFC4-5F0F-4282-B594-3706F94AD865}" type="slidenum">
              <a:rPr lang="en-US" smtClean="0"/>
              <a:pPr/>
              <a:t>64</a:t>
            </a:fld>
            <a:endParaRPr lang="en-US"/>
          </a:p>
        </p:txBody>
      </p:sp>
    </p:spTree>
    <p:extLst>
      <p:ext uri="{BB962C8B-B14F-4D97-AF65-F5344CB8AC3E}">
        <p14:creationId xmlns:p14="http://schemas.microsoft.com/office/powerpoint/2010/main" val="678921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Medication Don’ts</a:t>
            </a:r>
          </a:p>
        </p:txBody>
      </p:sp>
      <p:sp>
        <p:nvSpPr>
          <p:cNvPr id="3" name="Content Placeholder 2"/>
          <p:cNvSpPr>
            <a:spLocks noGrp="1"/>
          </p:cNvSpPr>
          <p:nvPr>
            <p:ph idx="1"/>
          </p:nvPr>
        </p:nvSpPr>
        <p:spPr>
          <a:ln>
            <a:solidFill>
              <a:schemeClr val="accent1">
                <a:lumMod val="75000"/>
              </a:schemeClr>
            </a:solidFill>
          </a:ln>
        </p:spPr>
        <p:txBody>
          <a:bodyPr>
            <a:normAutofit fontScale="92500" lnSpcReduction="20000"/>
          </a:bodyPr>
          <a:lstStyle/>
          <a:p>
            <a:r>
              <a:rPr lang="en-US" b="1" dirty="0"/>
              <a:t>The “Don’ts” of Medication Administration</a:t>
            </a:r>
          </a:p>
          <a:p>
            <a:pPr lvl="1"/>
            <a:r>
              <a:rPr lang="en-US" dirty="0"/>
              <a:t>Don’t administer medications that aren’t filled by a pharmacy or a healthcare provider with an original label</a:t>
            </a:r>
          </a:p>
          <a:p>
            <a:pPr lvl="1"/>
            <a:r>
              <a:rPr lang="en-US" dirty="0"/>
              <a:t>Don’t administer one person’s medication to another person</a:t>
            </a:r>
          </a:p>
          <a:p>
            <a:pPr lvl="1"/>
            <a:r>
              <a:rPr lang="en-US" dirty="0"/>
              <a:t>Don’t double up on a missed dose unless instructed to by the primary care provider</a:t>
            </a:r>
          </a:p>
          <a:p>
            <a:pPr lvl="1"/>
            <a:r>
              <a:rPr lang="en-US" dirty="0"/>
              <a:t>Don’t cut or crush an un-scored pill without orders from a pharmacist or healthcare provider</a:t>
            </a:r>
          </a:p>
          <a:p>
            <a:pPr lvl="1"/>
            <a:r>
              <a:rPr lang="en-US" dirty="0"/>
              <a:t>Don’t document until you give the medication</a:t>
            </a:r>
          </a:p>
          <a:p>
            <a:pPr lvl="1"/>
            <a:r>
              <a:rPr lang="en-US" dirty="0"/>
              <a:t>Don’t try to hide your mistakes</a:t>
            </a:r>
          </a:p>
          <a:p>
            <a:pPr lvl="1"/>
            <a:r>
              <a:rPr lang="en-US" dirty="0"/>
              <a:t>Don’t ask another person to perform the task you are responsible for doing</a:t>
            </a:r>
          </a:p>
          <a:p>
            <a:pPr lvl="1"/>
            <a:r>
              <a:rPr lang="en-US" dirty="0"/>
              <a:t>Medication administration is a serious responsibility and may not be transferred</a:t>
            </a:r>
          </a:p>
        </p:txBody>
      </p:sp>
      <p:sp>
        <p:nvSpPr>
          <p:cNvPr id="5" name="Slide Number Placeholder 4"/>
          <p:cNvSpPr>
            <a:spLocks noGrp="1"/>
          </p:cNvSpPr>
          <p:nvPr>
            <p:ph type="sldNum" sz="quarter" idx="12"/>
          </p:nvPr>
        </p:nvSpPr>
        <p:spPr/>
        <p:txBody>
          <a:bodyPr/>
          <a:lstStyle/>
          <a:p>
            <a:fld id="{AD0FFFC4-5F0F-4282-B594-3706F94AD865}" type="slidenum">
              <a:rPr lang="en-US" smtClean="0"/>
              <a:pPr/>
              <a:t>65</a:t>
            </a:fld>
            <a:endParaRPr lang="en-US"/>
          </a:p>
        </p:txBody>
      </p:sp>
    </p:spTree>
    <p:extLst>
      <p:ext uri="{BB962C8B-B14F-4D97-AF65-F5344CB8AC3E}">
        <p14:creationId xmlns:p14="http://schemas.microsoft.com/office/powerpoint/2010/main" val="3768309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p:cNvSpPr>
            <a:spLocks noGrp="1"/>
          </p:cNvSpPr>
          <p:nvPr>
            <p:ph type="title"/>
          </p:nvPr>
        </p:nvSpPr>
        <p:spPr>
          <a:xfrm>
            <a:off x="5141539" y="857779"/>
            <a:ext cx="3817421" cy="2566987"/>
          </a:xfrm>
        </p:spPr>
        <p:txBody>
          <a:bodyPr anchor="ctr">
            <a:normAutofit/>
          </a:bodyPr>
          <a:lstStyle/>
          <a:p>
            <a:r>
              <a:rPr lang="en-US" b="0" dirty="0">
                <a:solidFill>
                  <a:srgbClr val="FFFFFF"/>
                </a:solidFill>
                <a:effectLst/>
              </a:rPr>
              <a:t>Recording given medications (documentation)</a:t>
            </a:r>
          </a:p>
        </p:txBody>
      </p:sp>
      <p:pic>
        <p:nvPicPr>
          <p:cNvPr id="14" name="Graphic 13" descr="Medicine">
            <a:extLst>
              <a:ext uri="{FF2B5EF4-FFF2-40B4-BE49-F238E27FC236}">
                <a16:creationId xmlns:a16="http://schemas.microsoft.com/office/drawing/2014/main" id="{4AA5E0C4-0556-4E6A-8778-B48F18C7EF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3" name="Slide Number Placeholder 2"/>
          <p:cNvSpPr>
            <a:spLocks noGrp="1"/>
          </p:cNvSpPr>
          <p:nvPr>
            <p:ph type="sldNum" sz="quarter" idx="12"/>
          </p:nvPr>
        </p:nvSpPr>
        <p:spPr>
          <a:xfrm>
            <a:off x="7246914" y="6041362"/>
            <a:ext cx="424640" cy="365125"/>
          </a:xfrm>
        </p:spPr>
        <p:txBody>
          <a:bodyPr>
            <a:normAutofit/>
          </a:bodyPr>
          <a:lstStyle/>
          <a:p>
            <a:pPr>
              <a:spcAft>
                <a:spcPts val="600"/>
              </a:spcAft>
            </a:pPr>
            <a:fld id="{AD0FFFC4-5F0F-4282-B594-3706F94AD865}" type="slidenum">
              <a:rPr lang="en-US">
                <a:solidFill>
                  <a:srgbClr val="FFFFFF"/>
                </a:solidFill>
              </a:rPr>
              <a:pPr>
                <a:spcAft>
                  <a:spcPts val="600"/>
                </a:spcAft>
              </a:pPr>
              <a:t>66</a:t>
            </a:fld>
            <a:endParaRPr lang="en-US">
              <a:solidFill>
                <a:srgbClr val="FFFFFF"/>
              </a:solidFill>
            </a:endParaRPr>
          </a:p>
        </p:txBody>
      </p:sp>
    </p:spTree>
    <p:extLst>
      <p:ext uri="{BB962C8B-B14F-4D97-AF65-F5344CB8AC3E}">
        <p14:creationId xmlns:p14="http://schemas.microsoft.com/office/powerpoint/2010/main" val="2736422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000" b="0" dirty="0">
                <a:solidFill>
                  <a:schemeClr val="accent1">
                    <a:lumMod val="75000"/>
                  </a:schemeClr>
                </a:solidFill>
                <a:effectLst/>
              </a:rPr>
              <a:t>Documentation</a:t>
            </a:r>
          </a:p>
        </p:txBody>
      </p:sp>
      <p:sp>
        <p:nvSpPr>
          <p:cNvPr id="3" name="Content Placeholder 2"/>
          <p:cNvSpPr>
            <a:spLocks noGrp="1"/>
          </p:cNvSpPr>
          <p:nvPr>
            <p:ph idx="1"/>
          </p:nvPr>
        </p:nvSpPr>
        <p:spPr>
          <a:ln>
            <a:solidFill>
              <a:schemeClr val="accent1">
                <a:lumMod val="75000"/>
              </a:schemeClr>
            </a:solidFill>
          </a:ln>
        </p:spPr>
        <p:txBody>
          <a:bodyPr>
            <a:normAutofit fontScale="92500" lnSpcReduction="10000"/>
          </a:bodyPr>
          <a:lstStyle/>
          <a:p>
            <a:r>
              <a:rPr lang="en-US" dirty="0"/>
              <a:t>ALL prescription and non-prescription (over-the-counter) medications, including vitamins or herbs, must be approved by the healthcare provider</a:t>
            </a:r>
          </a:p>
          <a:p>
            <a:r>
              <a:rPr lang="en-US" dirty="0"/>
              <a:t>Each medication must be on the Medication Administration Record (MAR) with complete instructions for how to give them.  If information is missing, contact the healthcare provider for clarification</a:t>
            </a:r>
          </a:p>
          <a:p>
            <a:r>
              <a:rPr lang="en-US" dirty="0"/>
              <a:t>This includes:</a:t>
            </a:r>
          </a:p>
          <a:p>
            <a:pPr lvl="1"/>
            <a:r>
              <a:rPr lang="en-US" dirty="0"/>
              <a:t>name of the medication (or supplement)</a:t>
            </a:r>
          </a:p>
          <a:p>
            <a:pPr lvl="1"/>
            <a:r>
              <a:rPr lang="en-US" dirty="0"/>
              <a:t>strength of the medication</a:t>
            </a:r>
          </a:p>
          <a:p>
            <a:pPr lvl="1"/>
            <a:r>
              <a:rPr lang="en-US" dirty="0"/>
              <a:t>quantity of the medication</a:t>
            </a:r>
          </a:p>
          <a:p>
            <a:pPr lvl="1"/>
            <a:r>
              <a:rPr lang="en-US" dirty="0"/>
              <a:t>how to give the medication (by mouth, rub on skin, etc.)</a:t>
            </a:r>
          </a:p>
          <a:p>
            <a:pPr lvl="1"/>
            <a:r>
              <a:rPr lang="en-US" dirty="0"/>
              <a:t>when to give the medication</a:t>
            </a:r>
          </a:p>
          <a:p>
            <a:pPr lvl="1"/>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67</a:t>
            </a:fld>
            <a:endParaRPr lang="en-US"/>
          </a:p>
        </p:txBody>
      </p:sp>
    </p:spTree>
    <p:extLst>
      <p:ext uri="{BB962C8B-B14F-4D97-AF65-F5344CB8AC3E}">
        <p14:creationId xmlns:p14="http://schemas.microsoft.com/office/powerpoint/2010/main" val="12027174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Packaging &amp; Delivery</a:t>
            </a:r>
          </a:p>
        </p:txBody>
      </p:sp>
      <p:sp>
        <p:nvSpPr>
          <p:cNvPr id="3" name="Content Placeholder 2"/>
          <p:cNvSpPr>
            <a:spLocks noGrp="1"/>
          </p:cNvSpPr>
          <p:nvPr>
            <p:ph idx="1"/>
          </p:nvPr>
        </p:nvSpPr>
        <p:spPr>
          <a:ln>
            <a:solidFill>
              <a:schemeClr val="accent1">
                <a:lumMod val="75000"/>
              </a:schemeClr>
            </a:solidFill>
          </a:ln>
        </p:spPr>
        <p:txBody>
          <a:bodyPr>
            <a:normAutofit/>
          </a:bodyPr>
          <a:lstStyle/>
          <a:p>
            <a:pPr lvl="1"/>
            <a:r>
              <a:rPr lang="en-US" b="1" dirty="0"/>
              <a:t>Med packs or sets</a:t>
            </a:r>
          </a:p>
          <a:p>
            <a:pPr lvl="2"/>
            <a:r>
              <a:rPr lang="en-US" dirty="0"/>
              <a:t>May come in blister packs, rolls, or sachets</a:t>
            </a:r>
          </a:p>
          <a:p>
            <a:pPr lvl="2"/>
            <a:r>
              <a:rPr lang="en-US" dirty="0"/>
              <a:t>Contain medications for an entire week or month</a:t>
            </a:r>
          </a:p>
          <a:p>
            <a:pPr lvl="2"/>
            <a:r>
              <a:rPr lang="en-US" dirty="0"/>
              <a:t>Clear plastic on the front of the package to allow for inspection of the medications by the caregiver without opening first</a:t>
            </a:r>
          </a:p>
          <a:p>
            <a:pPr lvl="1"/>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68</a:t>
            </a:fld>
            <a:endParaRPr lang="en-US"/>
          </a:p>
        </p:txBody>
      </p:sp>
      <p:pic>
        <p:nvPicPr>
          <p:cNvPr id="4" name="Picture 3">
            <a:extLst>
              <a:ext uri="{FF2B5EF4-FFF2-40B4-BE49-F238E27FC236}">
                <a16:creationId xmlns:a16="http://schemas.microsoft.com/office/drawing/2014/main" id="{6B1FD493-8C14-437F-88F4-B4F2771D8CE2}"/>
              </a:ext>
            </a:extLst>
          </p:cNvPr>
          <p:cNvPicPr>
            <a:picLocks noChangeAspect="1"/>
          </p:cNvPicPr>
          <p:nvPr/>
        </p:nvPicPr>
        <p:blipFill>
          <a:blip r:embed="rId2"/>
          <a:stretch>
            <a:fillRect/>
          </a:stretch>
        </p:blipFill>
        <p:spPr>
          <a:xfrm>
            <a:off x="762000" y="3970338"/>
            <a:ext cx="3505200" cy="1981200"/>
          </a:xfrm>
          <a:prstGeom prst="rect">
            <a:avLst/>
          </a:prstGeom>
        </p:spPr>
      </p:pic>
      <p:pic>
        <p:nvPicPr>
          <p:cNvPr id="6" name="Picture 5">
            <a:extLst>
              <a:ext uri="{FF2B5EF4-FFF2-40B4-BE49-F238E27FC236}">
                <a16:creationId xmlns:a16="http://schemas.microsoft.com/office/drawing/2014/main" id="{79F957E6-2E86-43CE-A7A0-76DC8E36EC4A}"/>
              </a:ext>
            </a:extLst>
          </p:cNvPr>
          <p:cNvPicPr>
            <a:picLocks noChangeAspect="1"/>
          </p:cNvPicPr>
          <p:nvPr/>
        </p:nvPicPr>
        <p:blipFill>
          <a:blip r:embed="rId3"/>
          <a:stretch>
            <a:fillRect/>
          </a:stretch>
        </p:blipFill>
        <p:spPr>
          <a:xfrm>
            <a:off x="4567911" y="4211158"/>
            <a:ext cx="1524000" cy="1665767"/>
          </a:xfrm>
          <a:prstGeom prst="rect">
            <a:avLst/>
          </a:prstGeom>
        </p:spPr>
      </p:pic>
    </p:spTree>
    <p:extLst>
      <p:ext uri="{BB962C8B-B14F-4D97-AF65-F5344CB8AC3E}">
        <p14:creationId xmlns:p14="http://schemas.microsoft.com/office/powerpoint/2010/main" val="285542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Packaging &amp; Delivery</a:t>
            </a:r>
          </a:p>
        </p:txBody>
      </p:sp>
      <p:sp>
        <p:nvSpPr>
          <p:cNvPr id="3" name="Content Placeholder 2"/>
          <p:cNvSpPr>
            <a:spLocks noGrp="1"/>
          </p:cNvSpPr>
          <p:nvPr>
            <p:ph idx="1"/>
          </p:nvPr>
        </p:nvSpPr>
        <p:spPr>
          <a:ln>
            <a:solidFill>
              <a:schemeClr val="accent1">
                <a:lumMod val="75000"/>
              </a:schemeClr>
            </a:solidFill>
          </a:ln>
        </p:spPr>
        <p:txBody>
          <a:bodyPr>
            <a:normAutofit/>
          </a:bodyPr>
          <a:lstStyle/>
          <a:p>
            <a:pPr lvl="1"/>
            <a:r>
              <a:rPr lang="en-US" b="1" dirty="0"/>
              <a:t>Med packs or sets labeling:</a:t>
            </a:r>
          </a:p>
          <a:p>
            <a:pPr lvl="2"/>
            <a:r>
              <a:rPr lang="en-US" dirty="0"/>
              <a:t>Name of person getting medication</a:t>
            </a:r>
          </a:p>
          <a:p>
            <a:pPr lvl="2"/>
            <a:r>
              <a:rPr lang="en-US" dirty="0"/>
              <a:t>Name of medication(s)</a:t>
            </a:r>
          </a:p>
          <a:p>
            <a:pPr lvl="2"/>
            <a:r>
              <a:rPr lang="en-US" dirty="0"/>
              <a:t>Quantity of each medication</a:t>
            </a:r>
          </a:p>
          <a:p>
            <a:pPr lvl="2"/>
            <a:r>
              <a:rPr lang="en-US" dirty="0"/>
              <a:t>Time of day to give</a:t>
            </a:r>
          </a:p>
          <a:p>
            <a:pPr lvl="2"/>
            <a:r>
              <a:rPr lang="en-US" dirty="0"/>
              <a:t>Day and date to give</a:t>
            </a:r>
          </a:p>
          <a:p>
            <a:pPr lvl="2"/>
            <a:r>
              <a:rPr lang="en-US" dirty="0"/>
              <a:t>Might include pill pictures or descriptions</a:t>
            </a:r>
          </a:p>
        </p:txBody>
      </p:sp>
      <p:sp>
        <p:nvSpPr>
          <p:cNvPr id="5" name="Slide Number Placeholder 4"/>
          <p:cNvSpPr>
            <a:spLocks noGrp="1"/>
          </p:cNvSpPr>
          <p:nvPr>
            <p:ph type="sldNum" sz="quarter" idx="12"/>
          </p:nvPr>
        </p:nvSpPr>
        <p:spPr/>
        <p:txBody>
          <a:bodyPr/>
          <a:lstStyle/>
          <a:p>
            <a:fld id="{AD0FFFC4-5F0F-4282-B594-3706F94AD865}" type="slidenum">
              <a:rPr lang="en-US" smtClean="0"/>
              <a:pPr/>
              <a:t>69</a:t>
            </a:fld>
            <a:endParaRPr lang="en-US"/>
          </a:p>
        </p:txBody>
      </p:sp>
      <p:pic>
        <p:nvPicPr>
          <p:cNvPr id="4" name="Picture 3">
            <a:extLst>
              <a:ext uri="{FF2B5EF4-FFF2-40B4-BE49-F238E27FC236}">
                <a16:creationId xmlns:a16="http://schemas.microsoft.com/office/drawing/2014/main" id="{D56FD279-85D2-4BE9-AB54-59B3C37124F3}"/>
              </a:ext>
            </a:extLst>
          </p:cNvPr>
          <p:cNvPicPr>
            <a:picLocks noChangeAspect="1"/>
          </p:cNvPicPr>
          <p:nvPr/>
        </p:nvPicPr>
        <p:blipFill>
          <a:blip r:embed="rId2"/>
          <a:stretch>
            <a:fillRect/>
          </a:stretch>
        </p:blipFill>
        <p:spPr>
          <a:xfrm>
            <a:off x="693889" y="4627333"/>
            <a:ext cx="3267075" cy="1400175"/>
          </a:xfrm>
          <a:prstGeom prst="rect">
            <a:avLst/>
          </a:prstGeom>
        </p:spPr>
      </p:pic>
      <p:pic>
        <p:nvPicPr>
          <p:cNvPr id="6" name="Picture 5">
            <a:extLst>
              <a:ext uri="{FF2B5EF4-FFF2-40B4-BE49-F238E27FC236}">
                <a16:creationId xmlns:a16="http://schemas.microsoft.com/office/drawing/2014/main" id="{AE7FB058-B6FD-480B-857C-5F103F6A68D7}"/>
              </a:ext>
            </a:extLst>
          </p:cNvPr>
          <p:cNvPicPr>
            <a:picLocks noChangeAspect="1"/>
          </p:cNvPicPr>
          <p:nvPr/>
        </p:nvPicPr>
        <p:blipFill>
          <a:blip r:embed="rId3"/>
          <a:stretch>
            <a:fillRect/>
          </a:stretch>
        </p:blipFill>
        <p:spPr>
          <a:xfrm flipV="1">
            <a:off x="3960963" y="4613477"/>
            <a:ext cx="2489781" cy="1400173"/>
          </a:xfrm>
          <a:prstGeom prst="rect">
            <a:avLst/>
          </a:prstGeom>
        </p:spPr>
      </p:pic>
    </p:spTree>
    <p:extLst>
      <p:ext uri="{BB962C8B-B14F-4D97-AF65-F5344CB8AC3E}">
        <p14:creationId xmlns:p14="http://schemas.microsoft.com/office/powerpoint/2010/main" val="145887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p:cNvSpPr>
            <a:spLocks noGrp="1"/>
          </p:cNvSpPr>
          <p:nvPr>
            <p:ph type="title"/>
          </p:nvPr>
        </p:nvSpPr>
        <p:spPr>
          <a:xfrm>
            <a:off x="5386292" y="609600"/>
            <a:ext cx="3384742" cy="2227730"/>
          </a:xfrm>
        </p:spPr>
        <p:txBody>
          <a:bodyPr anchor="ctr">
            <a:normAutofit/>
          </a:bodyPr>
          <a:lstStyle/>
          <a:p>
            <a:r>
              <a:rPr lang="en-US" sz="3600" b="0" dirty="0">
                <a:solidFill>
                  <a:schemeClr val="bg1"/>
                </a:solidFill>
                <a:effectLst/>
              </a:rPr>
              <a:t>Why medications are given</a:t>
            </a:r>
            <a:endParaRPr lang="en-US" b="0" dirty="0">
              <a:solidFill>
                <a:schemeClr val="bg1"/>
              </a:solidFill>
              <a:effectLst/>
            </a:endParaRPr>
          </a:p>
        </p:txBody>
      </p:sp>
      <p:pic>
        <p:nvPicPr>
          <p:cNvPr id="14" name="Graphic 13" descr="Medicine">
            <a:extLst>
              <a:ext uri="{FF2B5EF4-FFF2-40B4-BE49-F238E27FC236}">
                <a16:creationId xmlns:a16="http://schemas.microsoft.com/office/drawing/2014/main" id="{4AA5E0C4-0556-4E6A-8778-B48F18C7EF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10" name="Content Placeholder 9"/>
          <p:cNvSpPr>
            <a:spLocks noGrp="1"/>
          </p:cNvSpPr>
          <p:nvPr>
            <p:ph idx="1"/>
          </p:nvPr>
        </p:nvSpPr>
        <p:spPr>
          <a:xfrm>
            <a:off x="5386293" y="2723424"/>
            <a:ext cx="3384741" cy="3317938"/>
          </a:xfrm>
        </p:spPr>
        <p:txBody>
          <a:bodyPr anchor="t">
            <a:normAutofit/>
          </a:bodyPr>
          <a:lstStyle/>
          <a:p>
            <a:endParaRPr lang="en-US" dirty="0">
              <a:solidFill>
                <a:srgbClr val="FFFFFF"/>
              </a:solidFill>
            </a:endParaRPr>
          </a:p>
          <a:p>
            <a:r>
              <a:rPr lang="en-US" sz="2400" dirty="0">
                <a:solidFill>
                  <a:schemeClr val="bg1"/>
                </a:solidFill>
              </a:rPr>
              <a:t>The human body does not always function perfectly  </a:t>
            </a:r>
          </a:p>
          <a:p>
            <a:r>
              <a:rPr lang="en-US" sz="2400" dirty="0">
                <a:solidFill>
                  <a:schemeClr val="bg1"/>
                </a:solidFill>
              </a:rPr>
              <a:t>Medications are given in hopes of improving function</a:t>
            </a:r>
          </a:p>
        </p:txBody>
      </p:sp>
      <p:sp>
        <p:nvSpPr>
          <p:cNvPr id="3" name="Slide Number Placeholder 2"/>
          <p:cNvSpPr>
            <a:spLocks noGrp="1"/>
          </p:cNvSpPr>
          <p:nvPr>
            <p:ph type="sldNum" sz="quarter" idx="12"/>
          </p:nvPr>
        </p:nvSpPr>
        <p:spPr>
          <a:xfrm>
            <a:off x="7246914" y="6041362"/>
            <a:ext cx="424640" cy="365125"/>
          </a:xfrm>
        </p:spPr>
        <p:txBody>
          <a:bodyPr>
            <a:normAutofit/>
          </a:bodyPr>
          <a:lstStyle/>
          <a:p>
            <a:pPr>
              <a:spcAft>
                <a:spcPts val="600"/>
              </a:spcAft>
            </a:pPr>
            <a:fld id="{AD0FFFC4-5F0F-4282-B594-3706F94AD865}"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39294833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Packaging, </a:t>
            </a:r>
            <a:r>
              <a:rPr lang="en-US" sz="4400" b="0" i="1" dirty="0" err="1">
                <a:solidFill>
                  <a:schemeClr val="accent1">
                    <a:lumMod val="75000"/>
                  </a:schemeClr>
                </a:solidFill>
                <a:effectLst/>
              </a:rPr>
              <a:t>cont</a:t>
            </a:r>
            <a:r>
              <a:rPr lang="en-US" sz="4400" b="0" i="1" dirty="0">
                <a:solidFill>
                  <a:schemeClr val="accent1">
                    <a:lumMod val="75000"/>
                  </a:schemeClr>
                </a:solidFill>
                <a:effectLst/>
              </a:rPr>
              <a:t>…</a:t>
            </a:r>
          </a:p>
        </p:txBody>
      </p:sp>
      <p:sp>
        <p:nvSpPr>
          <p:cNvPr id="3" name="Content Placeholder 2"/>
          <p:cNvSpPr>
            <a:spLocks noGrp="1"/>
          </p:cNvSpPr>
          <p:nvPr>
            <p:ph idx="1"/>
          </p:nvPr>
        </p:nvSpPr>
        <p:spPr>
          <a:ln>
            <a:solidFill>
              <a:schemeClr val="accent1">
                <a:lumMod val="75000"/>
              </a:schemeClr>
            </a:solidFill>
          </a:ln>
        </p:spPr>
        <p:txBody>
          <a:bodyPr>
            <a:normAutofit fontScale="77500" lnSpcReduction="20000"/>
          </a:bodyPr>
          <a:lstStyle/>
          <a:p>
            <a:pPr lvl="1"/>
            <a:r>
              <a:rPr lang="en-US" sz="2000" b="1" dirty="0"/>
              <a:t>Pharmacy bottles</a:t>
            </a:r>
          </a:p>
          <a:p>
            <a:pPr lvl="2"/>
            <a:r>
              <a:rPr lang="en-US" sz="2000" dirty="0"/>
              <a:t>Contains one type of medication</a:t>
            </a:r>
          </a:p>
          <a:p>
            <a:pPr lvl="2"/>
            <a:r>
              <a:rPr lang="en-US" sz="2000" dirty="0"/>
              <a:t>Enough for 1 to 3 months</a:t>
            </a:r>
          </a:p>
          <a:p>
            <a:pPr lvl="2"/>
            <a:r>
              <a:rPr lang="en-US" sz="2000" dirty="0"/>
              <a:t>May be liquid, tablet, capsule</a:t>
            </a:r>
          </a:p>
          <a:p>
            <a:pPr lvl="1"/>
            <a:r>
              <a:rPr lang="en-US" sz="2000" b="1" dirty="0"/>
              <a:t>Pharmacy bottle labels</a:t>
            </a:r>
          </a:p>
          <a:p>
            <a:pPr lvl="2"/>
            <a:r>
              <a:rPr lang="en-US" sz="2000" dirty="0"/>
              <a:t>Individual’s name	</a:t>
            </a:r>
          </a:p>
          <a:p>
            <a:pPr lvl="2"/>
            <a:r>
              <a:rPr lang="en-US" sz="2000" dirty="0"/>
              <a:t>Name and strength of medication</a:t>
            </a:r>
          </a:p>
          <a:p>
            <a:pPr lvl="2"/>
            <a:r>
              <a:rPr lang="en-US" sz="2000" dirty="0"/>
              <a:t>Directions	</a:t>
            </a:r>
          </a:p>
          <a:p>
            <a:pPr lvl="2"/>
            <a:r>
              <a:rPr lang="en-US" sz="2000" dirty="0"/>
              <a:t>Number of capsules/tablets </a:t>
            </a:r>
          </a:p>
          <a:p>
            <a:pPr lvl="2"/>
            <a:r>
              <a:rPr lang="en-US" sz="2000" dirty="0"/>
              <a:t>Number of refills</a:t>
            </a:r>
          </a:p>
          <a:p>
            <a:pPr lvl="2"/>
            <a:r>
              <a:rPr lang="en-US" sz="2000" dirty="0"/>
              <a:t>Prescription number	</a:t>
            </a:r>
          </a:p>
          <a:p>
            <a:pPr lvl="2"/>
            <a:r>
              <a:rPr lang="en-US" sz="2000" dirty="0"/>
              <a:t>Name of prescriber</a:t>
            </a:r>
          </a:p>
          <a:p>
            <a:pPr marL="914400" lvl="2" indent="0">
              <a:buNone/>
            </a:pPr>
            <a:endParaRPr lang="en-US" sz="2000" dirty="0"/>
          </a:p>
          <a:p>
            <a:pPr lvl="2"/>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70</a:t>
            </a:fld>
            <a:endParaRPr lang="en-US"/>
          </a:p>
        </p:txBody>
      </p:sp>
    </p:spTree>
    <p:extLst>
      <p:ext uri="{BB962C8B-B14F-4D97-AF65-F5344CB8AC3E}">
        <p14:creationId xmlns:p14="http://schemas.microsoft.com/office/powerpoint/2010/main" val="14860001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3600" b="0" dirty="0">
                <a:solidFill>
                  <a:schemeClr val="accent1">
                    <a:lumMod val="75000"/>
                  </a:schemeClr>
                </a:solidFill>
                <a:effectLst/>
              </a:rPr>
              <a:t>Where Can I Get More Information?</a:t>
            </a:r>
          </a:p>
        </p:txBody>
      </p:sp>
      <p:sp>
        <p:nvSpPr>
          <p:cNvPr id="3" name="Content Placeholder 2"/>
          <p:cNvSpPr>
            <a:spLocks noGrp="1"/>
          </p:cNvSpPr>
          <p:nvPr>
            <p:ph idx="1"/>
          </p:nvPr>
        </p:nvSpPr>
        <p:spPr>
          <a:ln>
            <a:solidFill>
              <a:schemeClr val="accent1">
                <a:lumMod val="75000"/>
              </a:schemeClr>
            </a:solidFill>
          </a:ln>
        </p:spPr>
        <p:txBody>
          <a:bodyPr>
            <a:normAutofit fontScale="92500" lnSpcReduction="20000"/>
          </a:bodyPr>
          <a:lstStyle/>
          <a:p>
            <a:pPr>
              <a:buFont typeface="Wingdings" pitchFamily="2" charset="2"/>
              <a:buChar char="v"/>
            </a:pPr>
            <a:endParaRPr lang="en-US" dirty="0"/>
          </a:p>
          <a:p>
            <a:pPr>
              <a:buFont typeface="Wingdings" pitchFamily="2" charset="2"/>
              <a:buChar char="v"/>
            </a:pPr>
            <a:r>
              <a:rPr lang="en-US" dirty="0"/>
              <a:t>Medication manufacturer’s medication insert</a:t>
            </a:r>
          </a:p>
          <a:p>
            <a:pPr>
              <a:buFont typeface="Wingdings" pitchFamily="2" charset="2"/>
              <a:buChar char="v"/>
            </a:pPr>
            <a:r>
              <a:rPr lang="en-US" dirty="0"/>
              <a:t>The agency nurse or nurse practitioner</a:t>
            </a:r>
          </a:p>
          <a:p>
            <a:pPr>
              <a:buFont typeface="Wingdings" pitchFamily="2" charset="2"/>
              <a:buChar char="v"/>
            </a:pPr>
            <a:r>
              <a:rPr lang="en-US" dirty="0"/>
              <a:t>The pharmacist</a:t>
            </a:r>
          </a:p>
          <a:p>
            <a:pPr>
              <a:buFont typeface="Wingdings" pitchFamily="2" charset="2"/>
              <a:buChar char="v"/>
            </a:pPr>
            <a:r>
              <a:rPr lang="en-US" dirty="0"/>
              <a:t>The healthcare provider prescribing the med</a:t>
            </a:r>
          </a:p>
          <a:p>
            <a:pPr>
              <a:buFont typeface="Wingdings" pitchFamily="2" charset="2"/>
              <a:buChar char="v"/>
            </a:pPr>
            <a:endParaRPr lang="en-US" dirty="0"/>
          </a:p>
          <a:p>
            <a:endParaRPr lang="en-US" dirty="0"/>
          </a:p>
          <a:p>
            <a:pPr marL="0" indent="0">
              <a:buNone/>
            </a:pPr>
            <a:r>
              <a:rPr lang="en-US" sz="2000" b="1" i="1" dirty="0">
                <a:solidFill>
                  <a:schemeClr val="accent6">
                    <a:lumMod val="75000"/>
                  </a:schemeClr>
                </a:solidFill>
              </a:rPr>
              <a:t>Warning:</a:t>
            </a:r>
            <a:r>
              <a:rPr lang="en-US" sz="2000" i="1" dirty="0"/>
              <a:t> </a:t>
            </a:r>
            <a:r>
              <a:rPr lang="en-US" sz="2000" b="1" i="1" dirty="0"/>
              <a:t>this is a general medication administration training module. Each caregiver must be trained by the nurse who is delegating you to administer medications on each individual’s medications before administering medications.</a:t>
            </a:r>
          </a:p>
        </p:txBody>
      </p:sp>
      <p:sp>
        <p:nvSpPr>
          <p:cNvPr id="6" name="Slide Number Placeholder 5"/>
          <p:cNvSpPr>
            <a:spLocks noGrp="1"/>
          </p:cNvSpPr>
          <p:nvPr>
            <p:ph type="sldNum" sz="quarter" idx="12"/>
          </p:nvPr>
        </p:nvSpPr>
        <p:spPr/>
        <p:txBody>
          <a:bodyPr/>
          <a:lstStyle/>
          <a:p>
            <a:fld id="{AD0FFFC4-5F0F-4282-B594-3706F94AD865}" type="slidenum">
              <a:rPr lang="en-US" smtClean="0"/>
              <a:pPr/>
              <a:t>71</a:t>
            </a:fld>
            <a:endParaRPr lang="en-US"/>
          </a:p>
        </p:txBody>
      </p:sp>
      <p:sp>
        <p:nvSpPr>
          <p:cNvPr id="4" name="Down Ribbon 3"/>
          <p:cNvSpPr/>
          <p:nvPr/>
        </p:nvSpPr>
        <p:spPr>
          <a:xfrm>
            <a:off x="964055" y="1795465"/>
            <a:ext cx="5638800" cy="3048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Attention</a:t>
            </a:r>
          </a:p>
        </p:txBody>
      </p:sp>
    </p:spTree>
    <p:extLst>
      <p:ext uri="{BB962C8B-B14F-4D97-AF65-F5344CB8AC3E}">
        <p14:creationId xmlns:p14="http://schemas.microsoft.com/office/powerpoint/2010/main" val="4481529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p:cNvSpPr>
            <a:spLocks noGrp="1"/>
          </p:cNvSpPr>
          <p:nvPr>
            <p:ph type="title"/>
          </p:nvPr>
        </p:nvSpPr>
        <p:spPr>
          <a:xfrm>
            <a:off x="5179959" y="1852663"/>
            <a:ext cx="3817421" cy="2566987"/>
          </a:xfrm>
        </p:spPr>
        <p:txBody>
          <a:bodyPr anchor="ctr">
            <a:normAutofit fontScale="90000"/>
          </a:bodyPr>
          <a:lstStyle/>
          <a:p>
            <a:r>
              <a:rPr lang="en-US" dirty="0">
                <a:solidFill>
                  <a:srgbClr val="FFFFFF"/>
                </a:solidFill>
              </a:rPr>
              <a:t>Alaska Assisted Living Homes Resident </a:t>
            </a:r>
            <a:r>
              <a:rPr lang="en-US" b="0" dirty="0">
                <a:solidFill>
                  <a:srgbClr val="FFFFFF"/>
                </a:solidFill>
                <a:effectLst/>
              </a:rPr>
              <a:t>Bill of Rights</a:t>
            </a:r>
            <a:br>
              <a:rPr lang="en-US" b="0" dirty="0">
                <a:solidFill>
                  <a:srgbClr val="FFFFFF"/>
                </a:solidFill>
                <a:effectLst/>
              </a:rPr>
            </a:br>
            <a:br>
              <a:rPr lang="en-US" dirty="0">
                <a:solidFill>
                  <a:srgbClr val="FFFFFF"/>
                </a:solidFill>
              </a:rPr>
            </a:br>
            <a:r>
              <a:rPr lang="en-US" sz="1800" u="sng" dirty="0">
                <a:solidFill>
                  <a:srgbClr val="0563C1"/>
                </a:solidFill>
                <a:effectLst/>
                <a:latin typeface="Calibri" panose="020F0502020204030204" pitchFamily="34" charset="0"/>
                <a:ea typeface="Calibri" panose="020F0502020204030204" pitchFamily="34" charset="0"/>
                <a:hlinkClick r:id="rId2"/>
              </a:rPr>
              <a:t>http://dhss.alaska.gov/dhcs/Documents/Residential-Licensing-Background/Sample-Forms/Notice-of-Resident%27s-Rights.pdf</a:t>
            </a:r>
            <a:br>
              <a:rPr lang="en-US" sz="1800" dirty="0">
                <a:effectLst/>
                <a:latin typeface="Calibri" panose="020F0502020204030204" pitchFamily="34" charset="0"/>
                <a:ea typeface="Calibri" panose="020F0502020204030204" pitchFamily="34" charset="0"/>
              </a:rPr>
            </a:br>
            <a:endParaRPr lang="en-US" b="0" dirty="0">
              <a:solidFill>
                <a:srgbClr val="FFFFFF"/>
              </a:solidFill>
              <a:effectLst/>
            </a:endParaRPr>
          </a:p>
        </p:txBody>
      </p:sp>
      <p:pic>
        <p:nvPicPr>
          <p:cNvPr id="14" name="Graphic 13" descr="Medicine">
            <a:extLst>
              <a:ext uri="{FF2B5EF4-FFF2-40B4-BE49-F238E27FC236}">
                <a16:creationId xmlns:a16="http://schemas.microsoft.com/office/drawing/2014/main" id="{4AA5E0C4-0556-4E6A-8778-B48F18C7EF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938" y="2027159"/>
            <a:ext cx="2892580" cy="2892580"/>
          </a:xfrm>
          <a:prstGeom prst="rect">
            <a:avLst/>
          </a:prstGeom>
        </p:spPr>
      </p:pic>
      <p:sp>
        <p:nvSpPr>
          <p:cNvPr id="3" name="Slide Number Placeholder 2"/>
          <p:cNvSpPr>
            <a:spLocks noGrp="1"/>
          </p:cNvSpPr>
          <p:nvPr>
            <p:ph type="sldNum" sz="quarter" idx="12"/>
          </p:nvPr>
        </p:nvSpPr>
        <p:spPr>
          <a:xfrm>
            <a:off x="7246914" y="6041362"/>
            <a:ext cx="424640" cy="365125"/>
          </a:xfrm>
        </p:spPr>
        <p:txBody>
          <a:bodyPr>
            <a:normAutofit/>
          </a:bodyPr>
          <a:lstStyle/>
          <a:p>
            <a:pPr>
              <a:spcAft>
                <a:spcPts val="600"/>
              </a:spcAft>
            </a:pPr>
            <a:fld id="{AD0FFFC4-5F0F-4282-B594-3706F94AD865}" type="slidenum">
              <a:rPr lang="en-US">
                <a:solidFill>
                  <a:srgbClr val="FFFFFF"/>
                </a:solidFill>
              </a:rPr>
              <a:pPr>
                <a:spcAft>
                  <a:spcPts val="600"/>
                </a:spcAft>
              </a:pPr>
              <a:t>72</a:t>
            </a:fld>
            <a:endParaRPr lang="en-US">
              <a:solidFill>
                <a:srgbClr val="FFFFFF"/>
              </a:solidFill>
            </a:endParaRPr>
          </a:p>
        </p:txBody>
      </p:sp>
    </p:spTree>
    <p:extLst>
      <p:ext uri="{BB962C8B-B14F-4D97-AF65-F5344CB8AC3E}">
        <p14:creationId xmlns:p14="http://schemas.microsoft.com/office/powerpoint/2010/main" val="30407495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dirty="0">
                <a:solidFill>
                  <a:schemeClr val="accent1">
                    <a:lumMod val="75000"/>
                  </a:schemeClr>
                </a:solidFill>
              </a:rPr>
              <a:t>Residents of Alaska Assisted Living Homes Rights</a:t>
            </a:r>
          </a:p>
        </p:txBody>
      </p:sp>
      <p:sp>
        <p:nvSpPr>
          <p:cNvPr id="3" name="Content Placeholder 2"/>
          <p:cNvSpPr>
            <a:spLocks noGrp="1"/>
          </p:cNvSpPr>
          <p:nvPr>
            <p:ph idx="1"/>
          </p:nvPr>
        </p:nvSpPr>
        <p:spPr>
          <a:ln>
            <a:solidFill>
              <a:schemeClr val="accent1">
                <a:lumMod val="75000"/>
              </a:schemeClr>
            </a:solidFill>
          </a:ln>
        </p:spPr>
        <p:txBody>
          <a:bodyPr>
            <a:normAutofit fontScale="70000" lnSpcReduction="20000"/>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 live in a safe and sanitary environment;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b. be treated with consideration and respect for personal dignity, individuality, and the need for privacy, including privacy in </a:t>
            </a:r>
          </a:p>
          <a:p>
            <a:endParaRPr lang="en-US" sz="1800" b="0" i="0" u="none" strike="noStrike" baseline="0" dirty="0">
              <a:solidFill>
                <a:srgbClr val="000000"/>
              </a:solidFill>
              <a:latin typeface="Times New Roman" panose="02020603050405020304" pitchFamily="18" charset="0"/>
            </a:endParaRPr>
          </a:p>
          <a:p>
            <a:pPr lvl="1"/>
            <a:r>
              <a:rPr lang="en-US" sz="1700" b="0" i="0" u="none" strike="noStrike" baseline="0" dirty="0">
                <a:solidFill>
                  <a:srgbClr val="000000"/>
                </a:solidFill>
                <a:latin typeface="Times New Roman" panose="02020603050405020304" pitchFamily="18" charset="0"/>
              </a:rPr>
              <a:t>1. medical examination or health-related consultation; </a:t>
            </a:r>
          </a:p>
          <a:p>
            <a:pPr lvl="1"/>
            <a:r>
              <a:rPr lang="en-US" sz="1700" b="0" i="0" u="none" strike="noStrike" baseline="0" dirty="0">
                <a:solidFill>
                  <a:srgbClr val="000000"/>
                </a:solidFill>
                <a:latin typeface="Times New Roman" panose="02020603050405020304" pitchFamily="18" charset="0"/>
              </a:rPr>
              <a:t>2. the resident’s room or portion of a room; </a:t>
            </a:r>
          </a:p>
          <a:p>
            <a:pPr lvl="1"/>
            <a:r>
              <a:rPr lang="en-US" sz="1700" b="0" i="0" u="none" strike="noStrike" baseline="0" dirty="0">
                <a:solidFill>
                  <a:srgbClr val="000000"/>
                </a:solidFill>
                <a:latin typeface="Times New Roman" panose="02020603050405020304" pitchFamily="18" charset="0"/>
              </a:rPr>
              <a:t>3. bathing and toileting, except for any assistance in those activities that are specified in the resident’s assisted living plan; and </a:t>
            </a:r>
          </a:p>
          <a:p>
            <a:pPr lvl="1"/>
            <a:r>
              <a:rPr lang="en-US" sz="1700" b="0" i="0" u="none" strike="noStrike" baseline="0" dirty="0">
                <a:solidFill>
                  <a:srgbClr val="000000"/>
                </a:solidFill>
                <a:latin typeface="Times New Roman" panose="02020603050405020304" pitchFamily="18" charset="0"/>
              </a:rPr>
              <a:t>4. the maintenance of personal possessions and the right to keep at least one cabinet or drawer locked; </a:t>
            </a:r>
          </a:p>
          <a:p>
            <a:pPr lvl="1"/>
            <a:endParaRPr lang="en-US"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c. possess and use personal clothing and other personal property, unless the home can demonstrate that the possession or use of certain personal property would be unsafe or an infringement of the rights of other residents; </a:t>
            </a: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AD0FFFC4-5F0F-4282-B594-3706F94AD865}" type="slidenum">
              <a:rPr lang="en-US" smtClean="0"/>
              <a:pPr/>
              <a:t>73</a:t>
            </a:fld>
            <a:endParaRPr lang="en-US"/>
          </a:p>
        </p:txBody>
      </p:sp>
    </p:spTree>
    <p:extLst>
      <p:ext uri="{BB962C8B-B14F-4D97-AF65-F5344CB8AC3E}">
        <p14:creationId xmlns:p14="http://schemas.microsoft.com/office/powerpoint/2010/main" val="6428760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dirty="0">
                <a:solidFill>
                  <a:schemeClr val="accent1">
                    <a:lumMod val="75000"/>
                  </a:schemeClr>
                </a:solidFill>
              </a:rPr>
              <a:t>Residents of Alaska Assisted Living Homes Rights…</a:t>
            </a:r>
          </a:p>
        </p:txBody>
      </p:sp>
      <p:sp>
        <p:nvSpPr>
          <p:cNvPr id="3" name="Content Placeholder 2"/>
          <p:cNvSpPr>
            <a:spLocks noGrp="1"/>
          </p:cNvSpPr>
          <p:nvPr>
            <p:ph idx="1"/>
          </p:nvPr>
        </p:nvSpPr>
        <p:spPr>
          <a:ln>
            <a:solidFill>
              <a:schemeClr val="accent1">
                <a:lumMod val="75000"/>
              </a:schemeClr>
            </a:solidFill>
          </a:ln>
        </p:spPr>
        <p:txBody>
          <a:bodyPr>
            <a:normAutofit fontScale="62500" lnSpcReduction="20000"/>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d. engage in private communications, including </a:t>
            </a:r>
          </a:p>
          <a:p>
            <a:pPr lvl="1"/>
            <a:r>
              <a:rPr lang="en-US" b="0" i="0" u="none" strike="noStrike" baseline="0" dirty="0">
                <a:solidFill>
                  <a:srgbClr val="000000"/>
                </a:solidFill>
                <a:latin typeface="Times New Roman" panose="02020603050405020304" pitchFamily="18" charset="0"/>
              </a:rPr>
              <a:t>1. receiving and sending unopened correspondence; </a:t>
            </a:r>
          </a:p>
          <a:p>
            <a:pPr lvl="1"/>
            <a:r>
              <a:rPr lang="en-US" b="0" i="0" u="none" strike="noStrike" baseline="0" dirty="0">
                <a:solidFill>
                  <a:srgbClr val="000000"/>
                </a:solidFill>
                <a:latin typeface="Times New Roman" panose="02020603050405020304" pitchFamily="18" charset="0"/>
              </a:rPr>
              <a:t>2. having access to a telephone, or having a private telephone at the resident’s own expense; and </a:t>
            </a:r>
          </a:p>
          <a:p>
            <a:pPr lvl="1"/>
            <a:r>
              <a:rPr lang="en-US" b="0" i="0" u="none" strike="noStrike" baseline="0" dirty="0">
                <a:solidFill>
                  <a:srgbClr val="000000"/>
                </a:solidFill>
                <a:latin typeface="Times New Roman" panose="02020603050405020304" pitchFamily="18" charset="0"/>
              </a:rPr>
              <a:t>3. visiting with persons of the resident’s choice, subject to the visiting hours established by the home;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e. close the door of the resident’s room at any time, including during visits in the room guests or other residents;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f. at the resident’s own expense unless otherwise provided in the residential services, participate in and benefit from community services and activities to achieve the highest possible level of independence, autonomy, and interaction with the community;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g. manage the resident’s own money;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h. participate in the development of the resident’s assisted living plan; </a:t>
            </a:r>
          </a:p>
          <a:p>
            <a:endParaRPr lang="en-US" sz="1800" b="0" i="0" u="none" strike="noStrike" baseline="0" dirty="0">
              <a:solidFill>
                <a:srgbClr val="000000"/>
              </a:solidFill>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AD0FFFC4-5F0F-4282-B594-3706F94AD865}" type="slidenum">
              <a:rPr lang="en-US" smtClean="0"/>
              <a:pPr/>
              <a:t>74</a:t>
            </a:fld>
            <a:endParaRPr lang="en-US"/>
          </a:p>
        </p:txBody>
      </p:sp>
    </p:spTree>
    <p:extLst>
      <p:ext uri="{BB962C8B-B14F-4D97-AF65-F5344CB8AC3E}">
        <p14:creationId xmlns:p14="http://schemas.microsoft.com/office/powerpoint/2010/main" val="42238148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dirty="0">
                <a:solidFill>
                  <a:schemeClr val="accent1">
                    <a:lumMod val="75000"/>
                  </a:schemeClr>
                </a:solidFill>
              </a:rPr>
              <a:t>Residents of Alaska Assisted Living Homes Rights…</a:t>
            </a:r>
          </a:p>
        </p:txBody>
      </p:sp>
      <p:sp>
        <p:nvSpPr>
          <p:cNvPr id="3" name="Content Placeholder 2"/>
          <p:cNvSpPr>
            <a:spLocks noGrp="1"/>
          </p:cNvSpPr>
          <p:nvPr>
            <p:ph idx="1"/>
          </p:nvPr>
        </p:nvSpPr>
        <p:spPr>
          <a:xfrm>
            <a:off x="609598" y="2160590"/>
            <a:ext cx="6705601" cy="4087810"/>
          </a:xfrm>
          <a:ln>
            <a:solidFill>
              <a:schemeClr val="accent1">
                <a:lumMod val="75000"/>
              </a:schemeClr>
            </a:solidFill>
          </a:ln>
        </p:spPr>
        <p:txBody>
          <a:bodyPr>
            <a:normAutofit fontScale="32500" lnSpcReduction="20000"/>
          </a:bodyPr>
          <a:lstStyle/>
          <a:p>
            <a:pPr marL="0" indent="0">
              <a:buNone/>
            </a:pPr>
            <a:endParaRPr lang="en-US" sz="1800" b="0" i="0" u="none" strike="noStrike" baseline="0" dirty="0">
              <a:solidFill>
                <a:srgbClr val="000000"/>
              </a:solidFill>
              <a:latin typeface="Times New Roman" panose="02020603050405020304" pitchFamily="18" charset="0"/>
            </a:endParaRPr>
          </a:p>
          <a:p>
            <a:r>
              <a:rPr lang="en-US" sz="3100" b="0" i="0" u="none" strike="noStrike" baseline="0" dirty="0" err="1">
                <a:solidFill>
                  <a:srgbClr val="000000"/>
                </a:solidFill>
                <a:latin typeface="Times New Roman" panose="02020603050405020304" pitchFamily="18" charset="0"/>
              </a:rPr>
              <a:t>i</a:t>
            </a:r>
            <a:r>
              <a:rPr lang="en-US" sz="3100" b="0" i="0" u="none" strike="noStrike" baseline="0" dirty="0">
                <a:solidFill>
                  <a:srgbClr val="000000"/>
                </a:solidFill>
                <a:latin typeface="Times New Roman" panose="02020603050405020304" pitchFamily="18" charset="0"/>
              </a:rPr>
              <a:t>. share a room with a spouse if both are residents of the home; </a:t>
            </a:r>
          </a:p>
          <a:p>
            <a:r>
              <a:rPr lang="en-US" sz="3100" b="0" i="0" u="none" strike="noStrike" baseline="0" dirty="0">
                <a:solidFill>
                  <a:srgbClr val="000000"/>
                </a:solidFill>
                <a:latin typeface="Times New Roman" panose="02020603050405020304" pitchFamily="18" charset="0"/>
              </a:rPr>
              <a:t>j. have a reasonable opportunity to exercise and to go outdoors at regular and frequent intervals when weather permits; </a:t>
            </a:r>
          </a:p>
          <a:p>
            <a:pPr marL="0" indent="0">
              <a:buNone/>
            </a:pPr>
            <a:endParaRPr lang="en-US" sz="3100" b="0" i="0" u="none" strike="noStrike" baseline="0" dirty="0">
              <a:solidFill>
                <a:srgbClr val="000000"/>
              </a:solidFill>
              <a:latin typeface="Times New Roman" panose="02020603050405020304" pitchFamily="18" charset="0"/>
            </a:endParaRPr>
          </a:p>
          <a:p>
            <a:r>
              <a:rPr lang="en-US" sz="3100" b="0" i="0" u="none" strike="noStrike" baseline="0" dirty="0">
                <a:solidFill>
                  <a:srgbClr val="000000"/>
                </a:solidFill>
                <a:latin typeface="Times New Roman" panose="02020603050405020304" pitchFamily="18" charset="0"/>
              </a:rPr>
              <a:t>k. exercise civil and religious beliefs; </a:t>
            </a:r>
          </a:p>
          <a:p>
            <a:endParaRPr lang="en-US" sz="3100" b="0" i="0" u="none" strike="noStrike" baseline="0" dirty="0">
              <a:solidFill>
                <a:srgbClr val="000000"/>
              </a:solidFill>
              <a:latin typeface="Times New Roman" panose="02020603050405020304" pitchFamily="18" charset="0"/>
            </a:endParaRPr>
          </a:p>
          <a:p>
            <a:r>
              <a:rPr lang="en-US" sz="3100" b="0" i="0" u="none" strike="noStrike" baseline="0" dirty="0">
                <a:solidFill>
                  <a:srgbClr val="000000"/>
                </a:solidFill>
                <a:latin typeface="Times New Roman" panose="02020603050405020304" pitchFamily="18" charset="0"/>
              </a:rPr>
              <a:t>l. have access to adequate and appropriate health care and health care providers of the residents own choosing, consistent with established and recognized standards within the community; </a:t>
            </a:r>
          </a:p>
          <a:p>
            <a:endParaRPr lang="en-US" sz="3100" b="0" i="0" u="none" strike="noStrike" baseline="0" dirty="0">
              <a:solidFill>
                <a:srgbClr val="000000"/>
              </a:solidFill>
              <a:latin typeface="Times New Roman" panose="02020603050405020304" pitchFamily="18" charset="0"/>
            </a:endParaRPr>
          </a:p>
          <a:p>
            <a:r>
              <a:rPr lang="en-US" sz="3100" b="0" i="0" u="none" strike="noStrike" baseline="0" dirty="0">
                <a:solidFill>
                  <a:srgbClr val="000000"/>
                </a:solidFill>
                <a:latin typeface="Times New Roman" panose="02020603050405020304" pitchFamily="18" charset="0"/>
              </a:rPr>
              <a:t>m. self-administer the resident’s own medications, unless specifically provided otherwise in the resident’s assisted living plan; </a:t>
            </a:r>
          </a:p>
          <a:p>
            <a:endParaRPr lang="en-US" sz="3100" b="0" i="0" u="none" strike="noStrike" baseline="0" dirty="0">
              <a:solidFill>
                <a:srgbClr val="000000"/>
              </a:solidFill>
              <a:latin typeface="Times New Roman" panose="02020603050405020304" pitchFamily="18" charset="0"/>
            </a:endParaRPr>
          </a:p>
          <a:p>
            <a:r>
              <a:rPr lang="en-US" sz="3100" b="0" i="0" u="none" strike="noStrike" baseline="0" dirty="0">
                <a:solidFill>
                  <a:srgbClr val="000000"/>
                </a:solidFill>
                <a:latin typeface="Times New Roman" panose="02020603050405020304" pitchFamily="18" charset="0"/>
              </a:rPr>
              <a:t>n. receive meals that are consistent with religious or health-related restrictions; </a:t>
            </a:r>
          </a:p>
          <a:p>
            <a:endParaRPr lang="en-US" sz="3100" b="0" i="0" u="none" strike="noStrike" baseline="0" dirty="0">
              <a:solidFill>
                <a:srgbClr val="000000"/>
              </a:solidFill>
              <a:latin typeface="Times New Roman" panose="02020603050405020304" pitchFamily="18" charset="0"/>
            </a:endParaRPr>
          </a:p>
          <a:p>
            <a:r>
              <a:rPr lang="en-US" sz="3100" b="0" i="0" u="none" strike="noStrike" baseline="0" dirty="0">
                <a:solidFill>
                  <a:srgbClr val="000000"/>
                </a:solidFill>
                <a:latin typeface="Times New Roman" panose="02020603050405020304" pitchFamily="18" charset="0"/>
              </a:rPr>
              <a:t>o. receive the prior notice of the home or the home’s intent to terminate the services contract of the</a:t>
            </a:r>
          </a:p>
          <a:p>
            <a:endParaRPr lang="en-US" sz="3100" b="0" i="0" u="none" strike="noStrike" baseline="0" dirty="0">
              <a:solidFill>
                <a:srgbClr val="000000"/>
              </a:solidFill>
              <a:latin typeface="Times New Roman" panose="02020603050405020304" pitchFamily="18" charset="0"/>
            </a:endParaRPr>
          </a:p>
          <a:p>
            <a:r>
              <a:rPr lang="en-US" sz="3100" b="0" i="0" u="none" strike="noStrike" baseline="0" dirty="0">
                <a:solidFill>
                  <a:srgbClr val="000000"/>
                </a:solidFill>
                <a:latin typeface="Times New Roman" panose="02020603050405020304" pitchFamily="18" charset="0"/>
              </a:rPr>
              <a:t>p. present to the home grievances and recommendations for change in the policies, procedures, or services of the home; </a:t>
            </a:r>
          </a:p>
          <a:p>
            <a:endParaRPr lang="en-US" sz="1800" b="0" i="0" u="none" strike="noStrike" baseline="0" dirty="0">
              <a:solidFill>
                <a:srgbClr val="000000"/>
              </a:solidFill>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AD0FFFC4-5F0F-4282-B594-3706F94AD865}" type="slidenum">
              <a:rPr lang="en-US" smtClean="0"/>
              <a:pPr/>
              <a:t>75</a:t>
            </a:fld>
            <a:endParaRPr lang="en-US"/>
          </a:p>
        </p:txBody>
      </p:sp>
    </p:spTree>
    <p:extLst>
      <p:ext uri="{BB962C8B-B14F-4D97-AF65-F5344CB8AC3E}">
        <p14:creationId xmlns:p14="http://schemas.microsoft.com/office/powerpoint/2010/main" val="13136737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dirty="0">
                <a:solidFill>
                  <a:schemeClr val="accent1">
                    <a:lumMod val="75000"/>
                  </a:schemeClr>
                </a:solidFill>
              </a:rPr>
              <a:t>Residents of Alaska Assisted Living Homes Rights…</a:t>
            </a:r>
          </a:p>
        </p:txBody>
      </p:sp>
      <p:sp>
        <p:nvSpPr>
          <p:cNvPr id="3" name="Content Placeholder 2"/>
          <p:cNvSpPr>
            <a:spLocks noGrp="1"/>
          </p:cNvSpPr>
          <p:nvPr>
            <p:ph idx="1"/>
          </p:nvPr>
        </p:nvSpPr>
        <p:spPr>
          <a:ln>
            <a:solidFill>
              <a:schemeClr val="accent1">
                <a:lumMod val="75000"/>
              </a:schemeClr>
            </a:solidFill>
          </a:ln>
        </p:spPr>
        <p:txBody>
          <a:bodyPr>
            <a:normAutofit fontScale="25000" lnSpcReduction="20000"/>
          </a:bodyPr>
          <a:lstStyle/>
          <a:p>
            <a:pPr marL="0" indent="0">
              <a:buNone/>
            </a:pPr>
            <a:endParaRPr lang="en-US" sz="1800" b="0" i="0" u="none" strike="noStrike" baseline="0" dirty="0">
              <a:solidFill>
                <a:srgbClr val="000000"/>
              </a:solidFill>
              <a:latin typeface="Times New Roman" panose="02020603050405020304" pitchFamily="18" charset="0"/>
            </a:endParaRPr>
          </a:p>
          <a:p>
            <a:r>
              <a:rPr lang="en-US" sz="4000" b="0" i="0" u="none" strike="noStrike" baseline="0" dirty="0">
                <a:solidFill>
                  <a:srgbClr val="000000"/>
                </a:solidFill>
                <a:latin typeface="Times New Roman" panose="02020603050405020304" pitchFamily="18" charset="0"/>
              </a:rPr>
              <a:t>q. at the resident’s own expense unless otherwise provided in the residential services contract, have access to and participate in advocacy or special interest groups; </a:t>
            </a:r>
          </a:p>
          <a:p>
            <a:endParaRPr lang="en-US" sz="4000" b="0" i="0" u="none" strike="noStrike" baseline="0" dirty="0">
              <a:solidFill>
                <a:srgbClr val="000000"/>
              </a:solidFill>
              <a:latin typeface="Times New Roman" panose="02020603050405020304" pitchFamily="18" charset="0"/>
            </a:endParaRPr>
          </a:p>
          <a:p>
            <a:r>
              <a:rPr lang="en-US" sz="4000" b="0" i="0" u="none" strike="noStrike" baseline="0" dirty="0">
                <a:solidFill>
                  <a:srgbClr val="000000"/>
                </a:solidFill>
                <a:latin typeface="Times New Roman" panose="02020603050405020304" pitchFamily="18" charset="0"/>
              </a:rPr>
              <a:t>r. at the resident’s own expense unless otherwise provided in the residential services contract, intervene or participate in, or refrain from participating in, adjudicatory proceedings held under this chapter, unless provided otherwise by other law; </a:t>
            </a:r>
          </a:p>
          <a:p>
            <a:endParaRPr lang="en-US" sz="4000" b="0" i="0" u="none" strike="noStrike" baseline="0" dirty="0">
              <a:solidFill>
                <a:srgbClr val="000000"/>
              </a:solidFill>
              <a:latin typeface="Times New Roman" panose="02020603050405020304" pitchFamily="18" charset="0"/>
            </a:endParaRPr>
          </a:p>
          <a:p>
            <a:r>
              <a:rPr lang="en-US" sz="4000" b="0" i="0" u="none" strike="noStrike" baseline="0" dirty="0">
                <a:solidFill>
                  <a:srgbClr val="000000"/>
                </a:solidFill>
                <a:latin typeface="Times New Roman" panose="02020603050405020304" pitchFamily="18" charset="0"/>
              </a:rPr>
              <a:t>s. reasonable access to home files relating to the resident, subject to the constitutional right of privacy of other residents of the home; </a:t>
            </a:r>
          </a:p>
          <a:p>
            <a:endParaRPr lang="en-US" sz="4000" b="0" i="0" u="none" strike="noStrike" baseline="0" dirty="0">
              <a:solidFill>
                <a:srgbClr val="000000"/>
              </a:solidFill>
              <a:latin typeface="Times New Roman" panose="02020603050405020304" pitchFamily="18" charset="0"/>
            </a:endParaRPr>
          </a:p>
          <a:p>
            <a:r>
              <a:rPr lang="en-US" sz="4000" b="0" i="0" u="none" strike="noStrike" baseline="0" dirty="0">
                <a:solidFill>
                  <a:srgbClr val="000000"/>
                </a:solidFill>
                <a:latin typeface="Times New Roman" panose="02020603050405020304" pitchFamily="18" charset="0"/>
              </a:rPr>
              <a:t>t. visits from advocates and representatives of community legal services programs, subject to the resident’s consent for the purpose of </a:t>
            </a:r>
          </a:p>
          <a:p>
            <a:pPr lvl="1"/>
            <a:r>
              <a:rPr lang="en-US" sz="4000" b="0" i="0" u="none" strike="noStrike" baseline="0" dirty="0">
                <a:solidFill>
                  <a:srgbClr val="000000"/>
                </a:solidFill>
                <a:latin typeface="Times New Roman" panose="02020603050405020304" pitchFamily="18" charset="0"/>
              </a:rPr>
              <a:t>1. making personal, social, and legal services available; </a:t>
            </a:r>
          </a:p>
          <a:p>
            <a:pPr lvl="1"/>
            <a:r>
              <a:rPr lang="en-US" sz="4000" b="0" i="0" u="none" strike="noStrike" baseline="0" dirty="0">
                <a:solidFill>
                  <a:srgbClr val="000000"/>
                </a:solidFill>
                <a:latin typeface="Times New Roman" panose="02020603050405020304" pitchFamily="18" charset="0"/>
              </a:rPr>
              <a:t>2. distributing educational and informational materials to advise a resident or resident’s representative of applicable rights; and </a:t>
            </a:r>
          </a:p>
          <a:p>
            <a:pPr lvl="1"/>
            <a:r>
              <a:rPr lang="en-US" sz="4000" b="0" i="0" u="none" strike="noStrike" baseline="0" dirty="0">
                <a:solidFill>
                  <a:srgbClr val="000000"/>
                </a:solidFill>
                <a:latin typeface="Times New Roman" panose="02020603050405020304" pitchFamily="18" charset="0"/>
              </a:rPr>
              <a:t>3. assisting a resident or resident’s representative in asserting legal rights or claims; </a:t>
            </a:r>
          </a:p>
          <a:p>
            <a:r>
              <a:rPr lang="en-US" sz="4000" b="0" i="0" u="none" strike="noStrike" baseline="0" dirty="0">
                <a:solidFill>
                  <a:srgbClr val="000000"/>
                </a:solidFill>
                <a:latin typeface="Times New Roman" panose="02020603050405020304" pitchFamily="18" charset="0"/>
              </a:rPr>
              <a:t>u. immunity from civil liability for the filing a complaint concerning a violation under AS 47.33 or 7 AAC 75 or testifying in an administrative or judicial proceeding arising from a complaint concerning a suspected violation, unless the person acted in bad faith or with malicious purpose. </a:t>
            </a:r>
          </a:p>
        </p:txBody>
      </p:sp>
      <p:sp>
        <p:nvSpPr>
          <p:cNvPr id="5" name="Slide Number Placeholder 4"/>
          <p:cNvSpPr>
            <a:spLocks noGrp="1"/>
          </p:cNvSpPr>
          <p:nvPr>
            <p:ph type="sldNum" sz="quarter" idx="12"/>
          </p:nvPr>
        </p:nvSpPr>
        <p:spPr/>
        <p:txBody>
          <a:bodyPr/>
          <a:lstStyle/>
          <a:p>
            <a:fld id="{AD0FFFC4-5F0F-4282-B594-3706F94AD865}" type="slidenum">
              <a:rPr lang="en-US" smtClean="0"/>
              <a:pPr/>
              <a:t>76</a:t>
            </a:fld>
            <a:endParaRPr lang="en-US"/>
          </a:p>
        </p:txBody>
      </p:sp>
    </p:spTree>
    <p:extLst>
      <p:ext uri="{BB962C8B-B14F-4D97-AF65-F5344CB8AC3E}">
        <p14:creationId xmlns:p14="http://schemas.microsoft.com/office/powerpoint/2010/main" val="29149248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p:cNvSpPr>
            <a:spLocks noGrp="1"/>
          </p:cNvSpPr>
          <p:nvPr>
            <p:ph type="title"/>
          </p:nvPr>
        </p:nvSpPr>
        <p:spPr>
          <a:xfrm>
            <a:off x="5141539" y="857779"/>
            <a:ext cx="3817421" cy="2566987"/>
          </a:xfrm>
        </p:spPr>
        <p:txBody>
          <a:bodyPr anchor="ctr">
            <a:normAutofit fontScale="90000"/>
          </a:bodyPr>
          <a:lstStyle/>
          <a:p>
            <a:r>
              <a:rPr lang="en-US" b="0" dirty="0">
                <a:solidFill>
                  <a:srgbClr val="FFFFFF"/>
                </a:solidFill>
                <a:effectLst/>
              </a:rPr>
              <a:t>What to do when mistakes are made    (medication errors)</a:t>
            </a:r>
          </a:p>
        </p:txBody>
      </p:sp>
      <p:pic>
        <p:nvPicPr>
          <p:cNvPr id="14" name="Graphic 13" descr="Medicine">
            <a:extLst>
              <a:ext uri="{FF2B5EF4-FFF2-40B4-BE49-F238E27FC236}">
                <a16:creationId xmlns:a16="http://schemas.microsoft.com/office/drawing/2014/main" id="{4AA5E0C4-0556-4E6A-8778-B48F18C7EF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3" name="Slide Number Placeholder 2"/>
          <p:cNvSpPr>
            <a:spLocks noGrp="1"/>
          </p:cNvSpPr>
          <p:nvPr>
            <p:ph type="sldNum" sz="quarter" idx="12"/>
          </p:nvPr>
        </p:nvSpPr>
        <p:spPr>
          <a:xfrm>
            <a:off x="7246914" y="6041362"/>
            <a:ext cx="424640" cy="365125"/>
          </a:xfrm>
        </p:spPr>
        <p:txBody>
          <a:bodyPr>
            <a:normAutofit/>
          </a:bodyPr>
          <a:lstStyle/>
          <a:p>
            <a:pPr>
              <a:spcAft>
                <a:spcPts val="600"/>
              </a:spcAft>
            </a:pPr>
            <a:fld id="{AD0FFFC4-5F0F-4282-B594-3706F94AD865}" type="slidenum">
              <a:rPr lang="en-US">
                <a:solidFill>
                  <a:srgbClr val="FFFFFF"/>
                </a:solidFill>
              </a:rPr>
              <a:pPr>
                <a:spcAft>
                  <a:spcPts val="600"/>
                </a:spcAft>
              </a:pPr>
              <a:t>77</a:t>
            </a:fld>
            <a:endParaRPr lang="en-US">
              <a:solidFill>
                <a:srgbClr val="FFFFFF"/>
              </a:solidFill>
            </a:endParaRPr>
          </a:p>
        </p:txBody>
      </p:sp>
    </p:spTree>
    <p:extLst>
      <p:ext uri="{BB962C8B-B14F-4D97-AF65-F5344CB8AC3E}">
        <p14:creationId xmlns:p14="http://schemas.microsoft.com/office/powerpoint/2010/main" val="6768875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Medication errors</a:t>
            </a:r>
          </a:p>
        </p:txBody>
      </p:sp>
      <p:sp>
        <p:nvSpPr>
          <p:cNvPr id="3" name="Content Placeholder 2"/>
          <p:cNvSpPr>
            <a:spLocks noGrp="1"/>
          </p:cNvSpPr>
          <p:nvPr>
            <p:ph idx="1"/>
          </p:nvPr>
        </p:nvSpPr>
        <p:spPr>
          <a:ln>
            <a:solidFill>
              <a:schemeClr val="accent1">
                <a:lumMod val="75000"/>
              </a:schemeClr>
            </a:solidFill>
          </a:ln>
        </p:spPr>
        <p:txBody>
          <a:bodyPr>
            <a:normAutofit fontScale="92500"/>
          </a:bodyPr>
          <a:lstStyle/>
          <a:p>
            <a:r>
              <a:rPr lang="en-US" sz="3000" b="1" dirty="0"/>
              <a:t>A medication </a:t>
            </a:r>
            <a:r>
              <a:rPr lang="en-US" sz="3000" b="1" dirty="0">
                <a:solidFill>
                  <a:schemeClr val="accent6">
                    <a:lumMod val="75000"/>
                  </a:schemeClr>
                </a:solidFill>
              </a:rPr>
              <a:t>error</a:t>
            </a:r>
            <a:r>
              <a:rPr lang="en-US" sz="3000" b="1" dirty="0"/>
              <a:t> is any time that</a:t>
            </a:r>
            <a:r>
              <a:rPr lang="en-US" sz="3000" dirty="0"/>
              <a:t>:</a:t>
            </a:r>
          </a:p>
          <a:p>
            <a:pPr marL="800100" lvl="1" indent="-342900">
              <a:buFont typeface="+mj-lt"/>
              <a:buAutoNum type="arabicPeriod"/>
            </a:pPr>
            <a:r>
              <a:rPr lang="en-US" sz="2400" dirty="0"/>
              <a:t>The right medication is not administered</a:t>
            </a:r>
          </a:p>
          <a:p>
            <a:pPr marL="800100" lvl="1" indent="-342900">
              <a:buFont typeface="+mj-lt"/>
              <a:buAutoNum type="arabicPeriod"/>
            </a:pPr>
            <a:r>
              <a:rPr lang="en-US" sz="2400" dirty="0"/>
              <a:t>Or to the right person</a:t>
            </a:r>
          </a:p>
          <a:p>
            <a:pPr marL="800100" lvl="1" indent="-342900">
              <a:buFont typeface="+mj-lt"/>
              <a:buAutoNum type="arabicPeriod"/>
            </a:pPr>
            <a:r>
              <a:rPr lang="en-US" sz="2400" dirty="0"/>
              <a:t>Or at the right time</a:t>
            </a:r>
          </a:p>
          <a:p>
            <a:pPr marL="800100" lvl="1" indent="-342900">
              <a:buFont typeface="+mj-lt"/>
              <a:buAutoNum type="arabicPeriod"/>
            </a:pPr>
            <a:r>
              <a:rPr lang="en-US" sz="2400" dirty="0"/>
              <a:t>Or in the right amount</a:t>
            </a:r>
          </a:p>
          <a:p>
            <a:pPr marL="800100" lvl="1" indent="-342900">
              <a:buFont typeface="+mj-lt"/>
              <a:buAutoNum type="arabicPeriod"/>
            </a:pPr>
            <a:r>
              <a:rPr lang="en-US" sz="2400" dirty="0"/>
              <a:t>Or by the right route</a:t>
            </a:r>
          </a:p>
          <a:p>
            <a:pPr marL="800100" lvl="1" indent="-342900">
              <a:buFont typeface="+mj-lt"/>
              <a:buAutoNum type="arabicPeriod"/>
            </a:pPr>
            <a:r>
              <a:rPr lang="en-US" sz="2400" dirty="0"/>
              <a:t>Or if it is not documented correctly</a:t>
            </a:r>
          </a:p>
        </p:txBody>
      </p:sp>
      <p:sp>
        <p:nvSpPr>
          <p:cNvPr id="5" name="Slide Number Placeholder 4"/>
          <p:cNvSpPr>
            <a:spLocks noGrp="1"/>
          </p:cNvSpPr>
          <p:nvPr>
            <p:ph type="sldNum" sz="quarter" idx="12"/>
          </p:nvPr>
        </p:nvSpPr>
        <p:spPr/>
        <p:txBody>
          <a:bodyPr/>
          <a:lstStyle/>
          <a:p>
            <a:fld id="{AD0FFFC4-5F0F-4282-B594-3706F94AD865}" type="slidenum">
              <a:rPr lang="en-US" smtClean="0"/>
              <a:pPr/>
              <a:t>78</a:t>
            </a:fld>
            <a:endParaRPr lang="en-US"/>
          </a:p>
        </p:txBody>
      </p:sp>
    </p:spTree>
    <p:extLst>
      <p:ext uri="{BB962C8B-B14F-4D97-AF65-F5344CB8AC3E}">
        <p14:creationId xmlns:p14="http://schemas.microsoft.com/office/powerpoint/2010/main" val="36045520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Medication errors…</a:t>
            </a:r>
          </a:p>
        </p:txBody>
      </p:sp>
      <p:sp>
        <p:nvSpPr>
          <p:cNvPr id="3" name="Content Placeholder 2"/>
          <p:cNvSpPr>
            <a:spLocks noGrp="1"/>
          </p:cNvSpPr>
          <p:nvPr>
            <p:ph idx="1"/>
          </p:nvPr>
        </p:nvSpPr>
        <p:spPr>
          <a:ln>
            <a:solidFill>
              <a:schemeClr val="accent1">
                <a:lumMod val="75000"/>
              </a:schemeClr>
            </a:solidFill>
          </a:ln>
        </p:spPr>
        <p:txBody>
          <a:bodyPr>
            <a:normAutofit/>
          </a:bodyPr>
          <a:lstStyle/>
          <a:p>
            <a:r>
              <a:rPr lang="en-US" sz="2400" b="1" dirty="0"/>
              <a:t>Remember – you are human and humans make mistakes</a:t>
            </a:r>
          </a:p>
          <a:p>
            <a:r>
              <a:rPr lang="en-US" sz="2400" b="1" dirty="0"/>
              <a:t>Don’t make it worse by hiding your mistake</a:t>
            </a:r>
          </a:p>
          <a:p>
            <a:r>
              <a:rPr lang="en-US" sz="2400" b="1" dirty="0"/>
              <a:t>Do what you would want someone to do if you or your family member was the one who took the wrong medication</a:t>
            </a:r>
            <a:endParaRPr lang="en-US" sz="2400"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79</a:t>
            </a:fld>
            <a:endParaRPr lang="en-US"/>
          </a:p>
        </p:txBody>
      </p:sp>
    </p:spTree>
    <p:extLst>
      <p:ext uri="{BB962C8B-B14F-4D97-AF65-F5344CB8AC3E}">
        <p14:creationId xmlns:p14="http://schemas.microsoft.com/office/powerpoint/2010/main" val="36888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p:cNvSpPr>
            <a:spLocks noGrp="1"/>
          </p:cNvSpPr>
          <p:nvPr>
            <p:ph type="title"/>
          </p:nvPr>
        </p:nvSpPr>
        <p:spPr>
          <a:xfrm>
            <a:off x="5386292" y="609600"/>
            <a:ext cx="3384742" cy="1273246"/>
          </a:xfrm>
        </p:spPr>
        <p:txBody>
          <a:bodyPr anchor="ctr">
            <a:normAutofit fontScale="90000"/>
          </a:bodyPr>
          <a:lstStyle/>
          <a:p>
            <a:r>
              <a:rPr lang="en-US" b="0" dirty="0">
                <a:solidFill>
                  <a:srgbClr val="FFFFFF"/>
                </a:solidFill>
                <a:effectLst/>
              </a:rPr>
              <a:t>How medications work</a:t>
            </a:r>
          </a:p>
        </p:txBody>
      </p:sp>
      <p:pic>
        <p:nvPicPr>
          <p:cNvPr id="14" name="Graphic 13" descr="Medicine">
            <a:extLst>
              <a:ext uri="{FF2B5EF4-FFF2-40B4-BE49-F238E27FC236}">
                <a16:creationId xmlns:a16="http://schemas.microsoft.com/office/drawing/2014/main" id="{4AA5E0C4-0556-4E6A-8778-B48F18C7EF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10" name="Content Placeholder 9"/>
          <p:cNvSpPr>
            <a:spLocks noGrp="1"/>
          </p:cNvSpPr>
          <p:nvPr>
            <p:ph idx="1"/>
          </p:nvPr>
        </p:nvSpPr>
        <p:spPr>
          <a:xfrm>
            <a:off x="5445881" y="1630035"/>
            <a:ext cx="3602066" cy="4526289"/>
          </a:xfrm>
        </p:spPr>
        <p:txBody>
          <a:bodyPr anchor="t">
            <a:normAutofit fontScale="92500" lnSpcReduction="20000"/>
          </a:bodyPr>
          <a:lstStyle/>
          <a:p>
            <a:endParaRPr lang="en-US" dirty="0">
              <a:solidFill>
                <a:srgbClr val="FFFFFF"/>
              </a:solidFill>
            </a:endParaRPr>
          </a:p>
          <a:p>
            <a:r>
              <a:rPr lang="en-US" sz="2000" dirty="0">
                <a:solidFill>
                  <a:srgbClr val="FFFFFF"/>
                </a:solidFill>
              </a:rPr>
              <a:t>Expected or desired effects</a:t>
            </a:r>
          </a:p>
          <a:p>
            <a:r>
              <a:rPr lang="en-US" sz="2000" dirty="0">
                <a:solidFill>
                  <a:srgbClr val="FFFFFF"/>
                </a:solidFill>
              </a:rPr>
              <a:t>Correct medication levels</a:t>
            </a:r>
          </a:p>
          <a:p>
            <a:r>
              <a:rPr lang="en-US" sz="2000" dirty="0">
                <a:solidFill>
                  <a:srgbClr val="FFFFFF"/>
                </a:solidFill>
              </a:rPr>
              <a:t>Factors that affect medication levels</a:t>
            </a:r>
          </a:p>
          <a:p>
            <a:r>
              <a:rPr lang="en-US" sz="2000" dirty="0">
                <a:solidFill>
                  <a:srgbClr val="FFFFFF"/>
                </a:solidFill>
              </a:rPr>
              <a:t>Taking medications with or without food</a:t>
            </a:r>
          </a:p>
          <a:p>
            <a:r>
              <a:rPr lang="en-US" sz="2000" dirty="0">
                <a:solidFill>
                  <a:srgbClr val="FFFFFF"/>
                </a:solidFill>
              </a:rPr>
              <a:t>Side effects of medications</a:t>
            </a:r>
          </a:p>
          <a:p>
            <a:pPr lvl="1"/>
            <a:r>
              <a:rPr lang="en-US" sz="1800" dirty="0">
                <a:solidFill>
                  <a:srgbClr val="FFFFFF"/>
                </a:solidFill>
              </a:rPr>
              <a:t>Minor</a:t>
            </a:r>
          </a:p>
          <a:p>
            <a:pPr lvl="1"/>
            <a:r>
              <a:rPr lang="en-US" sz="1800" dirty="0">
                <a:solidFill>
                  <a:srgbClr val="FFFFFF"/>
                </a:solidFill>
              </a:rPr>
              <a:t>Severe</a:t>
            </a:r>
          </a:p>
          <a:p>
            <a:pPr lvl="1"/>
            <a:r>
              <a:rPr lang="en-US" sz="1800" dirty="0">
                <a:solidFill>
                  <a:srgbClr val="FFFFFF"/>
                </a:solidFill>
              </a:rPr>
              <a:t>How to respond</a:t>
            </a:r>
          </a:p>
          <a:p>
            <a:r>
              <a:rPr lang="en-US" sz="2000" dirty="0">
                <a:solidFill>
                  <a:srgbClr val="FFFFFF"/>
                </a:solidFill>
              </a:rPr>
              <a:t>Interactions with other medications</a:t>
            </a:r>
          </a:p>
          <a:p>
            <a:r>
              <a:rPr lang="en-US" sz="2000" dirty="0">
                <a:solidFill>
                  <a:srgbClr val="FFFFFF"/>
                </a:solidFill>
              </a:rPr>
              <a:t>Toxicity</a:t>
            </a:r>
          </a:p>
          <a:p>
            <a:endParaRPr lang="en-US" dirty="0">
              <a:solidFill>
                <a:srgbClr val="FFFFFF"/>
              </a:solidFill>
            </a:endParaRPr>
          </a:p>
          <a:p>
            <a:endParaRPr lang="en-US" dirty="0">
              <a:solidFill>
                <a:srgbClr val="FFFFFF"/>
              </a:solidFill>
            </a:endParaRPr>
          </a:p>
          <a:p>
            <a:endParaRPr lang="en-US" dirty="0">
              <a:solidFill>
                <a:srgbClr val="FFFFFF"/>
              </a:solidFill>
            </a:endParaRPr>
          </a:p>
        </p:txBody>
      </p:sp>
      <p:sp>
        <p:nvSpPr>
          <p:cNvPr id="3" name="Slide Number Placeholder 2"/>
          <p:cNvSpPr>
            <a:spLocks noGrp="1"/>
          </p:cNvSpPr>
          <p:nvPr>
            <p:ph type="sldNum" sz="quarter" idx="12"/>
          </p:nvPr>
        </p:nvSpPr>
        <p:spPr>
          <a:xfrm>
            <a:off x="8549147" y="6324600"/>
            <a:ext cx="424640" cy="365125"/>
          </a:xfrm>
        </p:spPr>
        <p:txBody>
          <a:bodyPr>
            <a:normAutofit/>
          </a:bodyPr>
          <a:lstStyle/>
          <a:p>
            <a:pPr>
              <a:spcAft>
                <a:spcPts val="600"/>
              </a:spcAft>
            </a:pPr>
            <a:fld id="{AD0FFFC4-5F0F-4282-B594-3706F94AD865}" type="slidenum">
              <a:rPr lang="en-US">
                <a:solidFill>
                  <a:srgbClr val="FFFFFF"/>
                </a:solidFill>
              </a:rPr>
              <a:pPr>
                <a:spcAft>
                  <a:spcPts val="600"/>
                </a:spcAft>
              </a:pPr>
              <a:t>8</a:t>
            </a:fld>
            <a:endParaRPr lang="en-US" dirty="0">
              <a:solidFill>
                <a:srgbClr val="FFFFFF"/>
              </a:solidFill>
            </a:endParaRPr>
          </a:p>
        </p:txBody>
      </p:sp>
    </p:spTree>
    <p:extLst>
      <p:ext uri="{BB962C8B-B14F-4D97-AF65-F5344CB8AC3E}">
        <p14:creationId xmlns:p14="http://schemas.microsoft.com/office/powerpoint/2010/main" val="9492157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4400" b="0" dirty="0">
                <a:solidFill>
                  <a:schemeClr val="accent1">
                    <a:lumMod val="75000"/>
                  </a:schemeClr>
                </a:solidFill>
                <a:effectLst/>
              </a:rPr>
              <a:t>Medication errors…</a:t>
            </a:r>
          </a:p>
        </p:txBody>
      </p:sp>
      <p:sp>
        <p:nvSpPr>
          <p:cNvPr id="3" name="Content Placeholder 2"/>
          <p:cNvSpPr>
            <a:spLocks noGrp="1"/>
          </p:cNvSpPr>
          <p:nvPr>
            <p:ph idx="1"/>
          </p:nvPr>
        </p:nvSpPr>
        <p:spPr>
          <a:ln>
            <a:solidFill>
              <a:schemeClr val="accent1">
                <a:lumMod val="75000"/>
              </a:schemeClr>
            </a:solidFill>
          </a:ln>
        </p:spPr>
        <p:txBody>
          <a:bodyPr>
            <a:normAutofit fontScale="92500" lnSpcReduction="10000"/>
          </a:bodyPr>
          <a:lstStyle/>
          <a:p>
            <a:r>
              <a:rPr lang="en-US" sz="2200" b="1" dirty="0"/>
              <a:t>Steps to take if a medication </a:t>
            </a:r>
            <a:r>
              <a:rPr lang="en-US" sz="2200" b="1" dirty="0">
                <a:solidFill>
                  <a:schemeClr val="accent6">
                    <a:lumMod val="75000"/>
                  </a:schemeClr>
                </a:solidFill>
              </a:rPr>
              <a:t>error</a:t>
            </a:r>
            <a:r>
              <a:rPr lang="en-US" sz="2200" b="1" dirty="0"/>
              <a:t> occurs</a:t>
            </a:r>
            <a:r>
              <a:rPr lang="en-US" sz="2200" dirty="0"/>
              <a:t>:</a:t>
            </a:r>
          </a:p>
          <a:p>
            <a:pPr marL="800100" lvl="1" indent="-342900">
              <a:buFont typeface="+mj-lt"/>
              <a:buAutoNum type="arabicPeriod"/>
            </a:pPr>
            <a:r>
              <a:rPr lang="en-US" sz="2000" dirty="0"/>
              <a:t>Check the level of consciousness &amp; breathing of the person first</a:t>
            </a:r>
          </a:p>
          <a:p>
            <a:pPr marL="800100" lvl="1" indent="-342900">
              <a:buFont typeface="+mj-lt"/>
              <a:buAutoNum type="arabicPeriod"/>
            </a:pPr>
            <a:r>
              <a:rPr lang="en-US" sz="2000" dirty="0"/>
              <a:t>If there are breathing problems, seizures, or difficulty arousing the person, </a:t>
            </a:r>
            <a:r>
              <a:rPr lang="en-US" sz="2000" b="1" dirty="0">
                <a:solidFill>
                  <a:srgbClr val="FF0000"/>
                </a:solidFill>
              </a:rPr>
              <a:t>Call 9-1-1 </a:t>
            </a:r>
          </a:p>
          <a:p>
            <a:pPr marL="800100" lvl="1" indent="-342900">
              <a:buFont typeface="+mj-lt"/>
              <a:buAutoNum type="arabicPeriod"/>
            </a:pPr>
            <a:r>
              <a:rPr lang="en-US" sz="2000" dirty="0"/>
              <a:t>Call the nurse on duty or your supervisor</a:t>
            </a:r>
          </a:p>
          <a:p>
            <a:pPr marL="800100" lvl="1" indent="-342900">
              <a:buFont typeface="+mj-lt"/>
              <a:buAutoNum type="arabicPeriod"/>
            </a:pPr>
            <a:r>
              <a:rPr lang="en-US" sz="2000" dirty="0"/>
              <a:t>Call the healthcare provider who prescribed the medication </a:t>
            </a:r>
          </a:p>
          <a:p>
            <a:pPr marL="800100" lvl="1" indent="-342900">
              <a:buFont typeface="+mj-lt"/>
              <a:buAutoNum type="arabicPeriod"/>
            </a:pPr>
            <a:r>
              <a:rPr lang="en-US" sz="2000" dirty="0"/>
              <a:t>If the provider does not respond within 1 hour, call the emergency room for guidance</a:t>
            </a:r>
          </a:p>
          <a:p>
            <a:pPr marL="800100" lvl="1" indent="-342900">
              <a:buFont typeface="+mj-lt"/>
              <a:buAutoNum type="arabicPeriod"/>
            </a:pPr>
            <a:r>
              <a:rPr lang="en-US" sz="2000" dirty="0"/>
              <a:t>Document the error and steps you took after</a:t>
            </a:r>
          </a:p>
        </p:txBody>
      </p:sp>
      <p:sp>
        <p:nvSpPr>
          <p:cNvPr id="5" name="Slide Number Placeholder 4"/>
          <p:cNvSpPr>
            <a:spLocks noGrp="1"/>
          </p:cNvSpPr>
          <p:nvPr>
            <p:ph type="sldNum" sz="quarter" idx="12"/>
          </p:nvPr>
        </p:nvSpPr>
        <p:spPr/>
        <p:txBody>
          <a:bodyPr/>
          <a:lstStyle/>
          <a:p>
            <a:fld id="{AD0FFFC4-5F0F-4282-B594-3706F94AD865}" type="slidenum">
              <a:rPr lang="en-US" smtClean="0"/>
              <a:pPr/>
              <a:t>80</a:t>
            </a:fld>
            <a:endParaRPr lang="en-US"/>
          </a:p>
        </p:txBody>
      </p:sp>
    </p:spTree>
    <p:extLst>
      <p:ext uri="{BB962C8B-B14F-4D97-AF65-F5344CB8AC3E}">
        <p14:creationId xmlns:p14="http://schemas.microsoft.com/office/powerpoint/2010/main" val="42104927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p:cNvSpPr>
            <a:spLocks noGrp="1"/>
          </p:cNvSpPr>
          <p:nvPr>
            <p:ph type="title"/>
          </p:nvPr>
        </p:nvSpPr>
        <p:spPr>
          <a:xfrm>
            <a:off x="5360814" y="1461704"/>
            <a:ext cx="3384742" cy="2227730"/>
          </a:xfrm>
        </p:spPr>
        <p:txBody>
          <a:bodyPr anchor="ctr">
            <a:normAutofit fontScale="90000"/>
          </a:bodyPr>
          <a:lstStyle/>
          <a:p>
            <a:r>
              <a:rPr lang="en-US" b="0" dirty="0">
                <a:solidFill>
                  <a:srgbClr val="FFFFFF"/>
                </a:solidFill>
                <a:effectLst/>
              </a:rPr>
              <a:t>How to protect privacy (confidentiality)</a:t>
            </a:r>
          </a:p>
        </p:txBody>
      </p:sp>
      <p:pic>
        <p:nvPicPr>
          <p:cNvPr id="14" name="Graphic 13" descr="Medicine">
            <a:extLst>
              <a:ext uri="{FF2B5EF4-FFF2-40B4-BE49-F238E27FC236}">
                <a16:creationId xmlns:a16="http://schemas.microsoft.com/office/drawing/2014/main" id="{4AA5E0C4-0556-4E6A-8778-B48F18C7EF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3" name="Slide Number Placeholder 2"/>
          <p:cNvSpPr>
            <a:spLocks noGrp="1"/>
          </p:cNvSpPr>
          <p:nvPr>
            <p:ph type="sldNum" sz="quarter" idx="12"/>
          </p:nvPr>
        </p:nvSpPr>
        <p:spPr>
          <a:xfrm>
            <a:off x="7246914" y="6041362"/>
            <a:ext cx="424640" cy="365125"/>
          </a:xfrm>
        </p:spPr>
        <p:txBody>
          <a:bodyPr>
            <a:normAutofit/>
          </a:bodyPr>
          <a:lstStyle/>
          <a:p>
            <a:pPr>
              <a:spcAft>
                <a:spcPts val="600"/>
              </a:spcAft>
            </a:pPr>
            <a:fld id="{AD0FFFC4-5F0F-4282-B594-3706F94AD865}" type="slidenum">
              <a:rPr lang="en-US">
                <a:solidFill>
                  <a:srgbClr val="FFFFFF"/>
                </a:solidFill>
              </a:rPr>
              <a:pPr>
                <a:spcAft>
                  <a:spcPts val="600"/>
                </a:spcAft>
              </a:pPr>
              <a:t>81</a:t>
            </a:fld>
            <a:endParaRPr lang="en-US">
              <a:solidFill>
                <a:srgbClr val="FFFFFF"/>
              </a:solidFill>
            </a:endParaRPr>
          </a:p>
        </p:txBody>
      </p:sp>
    </p:spTree>
    <p:extLst>
      <p:ext uri="{BB962C8B-B14F-4D97-AF65-F5344CB8AC3E}">
        <p14:creationId xmlns:p14="http://schemas.microsoft.com/office/powerpoint/2010/main" val="2370180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a:solidFill>
              <a:schemeClr val="accent1">
                <a:lumMod val="75000"/>
              </a:schemeClr>
            </a:solidFill>
          </a:ln>
        </p:spPr>
        <p:txBody>
          <a:bodyPr/>
          <a:lstStyle/>
          <a:p>
            <a:pPr algn="ctr"/>
            <a:r>
              <a:rPr lang="en-US" sz="4000" b="0" dirty="0">
                <a:ln w="12700">
                  <a:solidFill>
                    <a:srgbClr val="675D59"/>
                  </a:solidFill>
                </a:ln>
                <a:solidFill>
                  <a:srgbClr val="FF7605">
                    <a:lumMod val="75000"/>
                  </a:srgbClr>
                </a:solidFill>
                <a:effectLst/>
              </a:rPr>
              <a:t>Confidentiality</a:t>
            </a:r>
            <a:endParaRPr lang="en-US" dirty="0"/>
          </a:p>
        </p:txBody>
      </p:sp>
      <p:sp>
        <p:nvSpPr>
          <p:cNvPr id="3" name="Content Placeholder 2"/>
          <p:cNvSpPr>
            <a:spLocks noGrp="1"/>
          </p:cNvSpPr>
          <p:nvPr>
            <p:ph idx="1"/>
          </p:nvPr>
        </p:nvSpPr>
        <p:spPr>
          <a:ln>
            <a:solidFill>
              <a:schemeClr val="accent1">
                <a:lumMod val="75000"/>
              </a:schemeClr>
            </a:solidFill>
          </a:ln>
        </p:spPr>
        <p:txBody>
          <a:bodyPr>
            <a:noAutofit/>
          </a:bodyPr>
          <a:lstStyle/>
          <a:p>
            <a:pPr>
              <a:buFont typeface="Wingdings" pitchFamily="2" charset="2"/>
              <a:buChar char="ü"/>
            </a:pPr>
            <a:r>
              <a:rPr lang="en-US" sz="2000" dirty="0"/>
              <a:t>A person’s illnesses &amp; medications are private matters</a:t>
            </a:r>
          </a:p>
          <a:p>
            <a:pPr>
              <a:buFont typeface="Wingdings" pitchFamily="2" charset="2"/>
              <a:buChar char="ü"/>
            </a:pPr>
            <a:r>
              <a:rPr lang="en-US" sz="2000" dirty="0"/>
              <a:t>Under HIPAA, you may talk to healthcare professionals (RNs, LPNs) where you work about a person’s medications, but only to perform your job.</a:t>
            </a:r>
          </a:p>
          <a:p>
            <a:pPr>
              <a:buFont typeface="Wingdings" pitchFamily="2" charset="2"/>
              <a:buChar char="ü"/>
            </a:pPr>
            <a:r>
              <a:rPr lang="en-US" sz="2000" dirty="0"/>
              <a:t>A caregiver must be aware of this responsibility and never discuss any matter pertaining to health or medications with any person not involved in the care of the patient, unless you have the specific written consent of the person or his/her guardian.</a:t>
            </a:r>
          </a:p>
        </p:txBody>
      </p:sp>
      <p:sp>
        <p:nvSpPr>
          <p:cNvPr id="5" name="Slide Number Placeholder 4"/>
          <p:cNvSpPr>
            <a:spLocks noGrp="1"/>
          </p:cNvSpPr>
          <p:nvPr>
            <p:ph type="sldNum" sz="quarter" idx="12"/>
          </p:nvPr>
        </p:nvSpPr>
        <p:spPr/>
        <p:txBody>
          <a:bodyPr/>
          <a:lstStyle/>
          <a:p>
            <a:fld id="{AD0FFFC4-5F0F-4282-B594-3706F94AD865}" type="slidenum">
              <a:rPr lang="en-US" smtClean="0"/>
              <a:pPr/>
              <a:t>82</a:t>
            </a:fld>
            <a:endParaRPr lang="en-US"/>
          </a:p>
        </p:txBody>
      </p:sp>
    </p:spTree>
    <p:extLst>
      <p:ext uri="{BB962C8B-B14F-4D97-AF65-F5344CB8AC3E}">
        <p14:creationId xmlns:p14="http://schemas.microsoft.com/office/powerpoint/2010/main" val="7182294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5FFD10-6D95-47E0-8D05-3FEB9A418137}"/>
              </a:ext>
            </a:extLst>
          </p:cNvPr>
          <p:cNvSpPr>
            <a:spLocks noGrp="1"/>
          </p:cNvSpPr>
          <p:nvPr>
            <p:ph type="sldNum" sz="quarter" idx="12"/>
          </p:nvPr>
        </p:nvSpPr>
        <p:spPr/>
        <p:txBody>
          <a:bodyPr/>
          <a:lstStyle/>
          <a:p>
            <a:fld id="{AD0FFFC4-5F0F-4282-B594-3706F94AD865}" type="slidenum">
              <a:rPr lang="en-US" smtClean="0"/>
              <a:pPr/>
              <a:t>83</a:t>
            </a:fld>
            <a:endParaRPr lang="en-US"/>
          </a:p>
        </p:txBody>
      </p:sp>
      <p:pic>
        <p:nvPicPr>
          <p:cNvPr id="3" name="Picture 2">
            <a:extLst>
              <a:ext uri="{FF2B5EF4-FFF2-40B4-BE49-F238E27FC236}">
                <a16:creationId xmlns:a16="http://schemas.microsoft.com/office/drawing/2014/main" id="{DDBD0A1C-2072-4605-89B3-FE814118A458}"/>
              </a:ext>
            </a:extLst>
          </p:cNvPr>
          <p:cNvPicPr>
            <a:picLocks noChangeAspect="1"/>
          </p:cNvPicPr>
          <p:nvPr/>
        </p:nvPicPr>
        <p:blipFill>
          <a:blip r:embed="rId2"/>
          <a:stretch>
            <a:fillRect/>
          </a:stretch>
        </p:blipFill>
        <p:spPr>
          <a:xfrm>
            <a:off x="1524000" y="1120802"/>
            <a:ext cx="4095750" cy="4616396"/>
          </a:xfrm>
          <a:prstGeom prst="rect">
            <a:avLst/>
          </a:prstGeom>
        </p:spPr>
      </p:pic>
    </p:spTree>
    <p:extLst>
      <p:ext uri="{BB962C8B-B14F-4D97-AF65-F5344CB8AC3E}">
        <p14:creationId xmlns:p14="http://schemas.microsoft.com/office/powerpoint/2010/main" val="35223556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fontScale="90000"/>
          </a:bodyPr>
          <a:lstStyle/>
          <a:p>
            <a:pPr algn="ctr"/>
            <a:r>
              <a:rPr lang="en-US" sz="4400" b="0" dirty="0">
                <a:solidFill>
                  <a:schemeClr val="accent1">
                    <a:lumMod val="75000"/>
                  </a:schemeClr>
                </a:solidFill>
                <a:effectLst/>
              </a:rPr>
              <a:t>What if I am not sure what to do??</a:t>
            </a:r>
          </a:p>
        </p:txBody>
      </p:sp>
      <p:sp>
        <p:nvSpPr>
          <p:cNvPr id="3" name="Content Placeholder 2"/>
          <p:cNvSpPr>
            <a:spLocks noGrp="1"/>
          </p:cNvSpPr>
          <p:nvPr>
            <p:ph idx="1"/>
          </p:nvPr>
        </p:nvSpPr>
        <p:spPr>
          <a:ln>
            <a:solidFill>
              <a:schemeClr val="accent1">
                <a:lumMod val="75000"/>
              </a:schemeClr>
            </a:solidFill>
          </a:ln>
        </p:spPr>
        <p:txBody>
          <a:bodyPr/>
          <a:lstStyle/>
          <a:p>
            <a:pPr marL="0" indent="0">
              <a:buNone/>
            </a:pPr>
            <a:r>
              <a:rPr lang="en-US" dirty="0"/>
              <a:t> </a:t>
            </a:r>
          </a:p>
        </p:txBody>
      </p:sp>
      <p:sp>
        <p:nvSpPr>
          <p:cNvPr id="7" name="Slide Number Placeholder 6"/>
          <p:cNvSpPr>
            <a:spLocks noGrp="1"/>
          </p:cNvSpPr>
          <p:nvPr>
            <p:ph type="sldNum" sz="quarter" idx="12"/>
          </p:nvPr>
        </p:nvSpPr>
        <p:spPr/>
        <p:txBody>
          <a:bodyPr/>
          <a:lstStyle/>
          <a:p>
            <a:fld id="{AD0FFFC4-5F0F-4282-B594-3706F94AD865}" type="slidenum">
              <a:rPr lang="en-US" smtClean="0"/>
              <a:pPr/>
              <a:t>84</a:t>
            </a:fld>
            <a:endParaRPr lang="en-US"/>
          </a:p>
        </p:txBody>
      </p:sp>
      <p:sp>
        <p:nvSpPr>
          <p:cNvPr id="4" name="Line Callout 3 3"/>
          <p:cNvSpPr/>
          <p:nvPr/>
        </p:nvSpPr>
        <p:spPr>
          <a:xfrm>
            <a:off x="1644076" y="2298700"/>
            <a:ext cx="4800600" cy="1066800"/>
          </a:xfrm>
          <a:prstGeom prst="borderCallout3">
            <a:avLst>
              <a:gd name="adj1" fmla="val 33169"/>
              <a:gd name="adj2" fmla="val -2992"/>
              <a:gd name="adj3" fmla="val 33169"/>
              <a:gd name="adj4" fmla="val -16489"/>
              <a:gd name="adj5" fmla="val 100000"/>
              <a:gd name="adj6" fmla="val -16667"/>
              <a:gd name="adj7" fmla="val 193070"/>
              <a:gd name="adj8" fmla="val -1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 a person caring for or providing support for an individual, YOU are responsible for that person</a:t>
            </a:r>
          </a:p>
        </p:txBody>
      </p:sp>
      <p:sp>
        <p:nvSpPr>
          <p:cNvPr id="5" name="Flowchart: Predefined Process 4"/>
          <p:cNvSpPr/>
          <p:nvPr/>
        </p:nvSpPr>
        <p:spPr>
          <a:xfrm>
            <a:off x="1644076" y="3640642"/>
            <a:ext cx="4800600" cy="213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you have ANY concern about the person you are supporting or their medication, contact:</a:t>
            </a:r>
          </a:p>
          <a:p>
            <a:pPr algn="ctr"/>
            <a:r>
              <a:rPr lang="en-US" dirty="0">
                <a:solidFill>
                  <a:schemeClr val="tx1"/>
                </a:solidFill>
              </a:rPr>
              <a:t>the nurse, your supervisor, their pharmacist, or their PCP. </a:t>
            </a:r>
          </a:p>
          <a:p>
            <a:pPr algn="ctr"/>
            <a:r>
              <a:rPr lang="en-US" dirty="0">
                <a:solidFill>
                  <a:schemeClr val="tx1"/>
                </a:solidFill>
              </a:rPr>
              <a:t>Call </a:t>
            </a:r>
            <a:r>
              <a:rPr lang="en-US" b="1" dirty="0">
                <a:solidFill>
                  <a:schemeClr val="tx1"/>
                </a:solidFill>
              </a:rPr>
              <a:t>911</a:t>
            </a:r>
            <a:r>
              <a:rPr lang="en-US" dirty="0">
                <a:solidFill>
                  <a:schemeClr val="tx1"/>
                </a:solidFill>
              </a:rPr>
              <a:t> for a serious emergency</a:t>
            </a:r>
          </a:p>
        </p:txBody>
      </p:sp>
    </p:spTree>
    <p:extLst>
      <p:ext uri="{BB962C8B-B14F-4D97-AF65-F5344CB8AC3E}">
        <p14:creationId xmlns:p14="http://schemas.microsoft.com/office/powerpoint/2010/main" val="25678726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normAutofit/>
          </a:bodyPr>
          <a:lstStyle/>
          <a:p>
            <a:pPr algn="ctr"/>
            <a:r>
              <a:rPr lang="en-US" sz="3600" b="0" dirty="0">
                <a:solidFill>
                  <a:schemeClr val="accent1">
                    <a:lumMod val="75000"/>
                  </a:schemeClr>
                </a:solidFill>
                <a:effectLst/>
              </a:rPr>
              <a:t>Sources for Medication Information </a:t>
            </a:r>
          </a:p>
        </p:txBody>
      </p:sp>
      <p:sp>
        <p:nvSpPr>
          <p:cNvPr id="3" name="Content Placeholder 2"/>
          <p:cNvSpPr>
            <a:spLocks noGrp="1"/>
          </p:cNvSpPr>
          <p:nvPr>
            <p:ph idx="1"/>
          </p:nvPr>
        </p:nvSpPr>
        <p:spPr>
          <a:ln>
            <a:solidFill>
              <a:schemeClr val="accent1">
                <a:lumMod val="75000"/>
              </a:schemeClr>
            </a:solidFill>
          </a:ln>
        </p:spPr>
        <p:txBody>
          <a:bodyPr>
            <a:normAutofit/>
          </a:bodyPr>
          <a:lstStyle/>
          <a:p>
            <a:pPr lvl="1">
              <a:buFont typeface="Wingdings" pitchFamily="2" charset="2"/>
              <a:buChar char="ü"/>
            </a:pPr>
            <a:r>
              <a:rPr lang="en-US" sz="2800" dirty="0"/>
              <a:t>PDR: Physicians Desk Reference</a:t>
            </a:r>
          </a:p>
          <a:p>
            <a:pPr lvl="1">
              <a:buFont typeface="Wingdings" pitchFamily="2" charset="2"/>
              <a:buChar char="ü"/>
            </a:pPr>
            <a:r>
              <a:rPr lang="en-US" sz="2800" dirty="0"/>
              <a:t>Nursing drug references </a:t>
            </a:r>
          </a:p>
          <a:p>
            <a:pPr lvl="1">
              <a:buFont typeface="Wingdings" pitchFamily="2" charset="2"/>
              <a:buChar char="ü"/>
            </a:pPr>
            <a:r>
              <a:rPr lang="en-US" sz="2800" dirty="0">
                <a:hlinkClick r:id="rId2"/>
              </a:rPr>
              <a:t>www.drugs.com</a:t>
            </a:r>
            <a:endParaRPr lang="en-US" sz="2800" dirty="0"/>
          </a:p>
          <a:p>
            <a:pPr lvl="1">
              <a:buFont typeface="Wingdings" pitchFamily="2" charset="2"/>
              <a:buChar char="ü"/>
            </a:pPr>
            <a:r>
              <a:rPr lang="en-US" sz="2800" dirty="0"/>
              <a:t>Pharmacy where the prescriptions were filled</a:t>
            </a:r>
          </a:p>
          <a:p>
            <a:pPr lvl="1">
              <a:buFont typeface="Wingdings" pitchFamily="2" charset="2"/>
              <a:buChar char="ü"/>
            </a:pPr>
            <a:r>
              <a:rPr lang="en-US" sz="2800" dirty="0"/>
              <a:t>Patient’s primary care provider</a:t>
            </a:r>
          </a:p>
        </p:txBody>
      </p:sp>
      <p:sp>
        <p:nvSpPr>
          <p:cNvPr id="5" name="Slide Number Placeholder 4"/>
          <p:cNvSpPr>
            <a:spLocks noGrp="1"/>
          </p:cNvSpPr>
          <p:nvPr>
            <p:ph type="sldNum" sz="quarter" idx="12"/>
          </p:nvPr>
        </p:nvSpPr>
        <p:spPr/>
        <p:txBody>
          <a:bodyPr/>
          <a:lstStyle/>
          <a:p>
            <a:fld id="{AD0FFFC4-5F0F-4282-B594-3706F94AD865}" type="slidenum">
              <a:rPr lang="en-US" smtClean="0"/>
              <a:pPr/>
              <a:t>85</a:t>
            </a:fld>
            <a:endParaRPr lang="en-US"/>
          </a:p>
        </p:txBody>
      </p:sp>
    </p:spTree>
    <p:extLst>
      <p:ext uri="{BB962C8B-B14F-4D97-AF65-F5344CB8AC3E}">
        <p14:creationId xmlns:p14="http://schemas.microsoft.com/office/powerpoint/2010/main" val="19460243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lumMod val="75000"/>
              </a:schemeClr>
            </a:solidFill>
          </a:ln>
        </p:spPr>
        <p:txBody>
          <a:bodyPr/>
          <a:lstStyle/>
          <a:p>
            <a:pPr algn="ctr"/>
            <a:r>
              <a:rPr lang="en-US" sz="4400" b="0" dirty="0">
                <a:solidFill>
                  <a:schemeClr val="accent1">
                    <a:lumMod val="75000"/>
                  </a:schemeClr>
                </a:solidFill>
                <a:effectLst/>
              </a:rPr>
              <a:t>The Internet…</a:t>
            </a:r>
          </a:p>
        </p:txBody>
      </p:sp>
      <p:sp>
        <p:nvSpPr>
          <p:cNvPr id="3" name="Content Placeholder 2"/>
          <p:cNvSpPr>
            <a:spLocks noGrp="1"/>
          </p:cNvSpPr>
          <p:nvPr>
            <p:ph idx="1"/>
          </p:nvPr>
        </p:nvSpPr>
        <p:spPr>
          <a:ln>
            <a:solidFill>
              <a:schemeClr val="accent1">
                <a:lumMod val="75000"/>
              </a:schemeClr>
            </a:solidFill>
          </a:ln>
        </p:spPr>
        <p:txBody>
          <a:bodyPr>
            <a:normAutofit fontScale="92500" lnSpcReduction="10000"/>
          </a:bodyPr>
          <a:lstStyle/>
          <a:p>
            <a:pPr>
              <a:spcAft>
                <a:spcPts val="1200"/>
              </a:spcAft>
              <a:buFont typeface="Wingdings" pitchFamily="2" charset="2"/>
              <a:buChar char="v"/>
            </a:pPr>
            <a:r>
              <a:rPr lang="en-US" dirty="0"/>
              <a:t>Anyone can post information on the Internet </a:t>
            </a:r>
          </a:p>
          <a:p>
            <a:pPr>
              <a:spcAft>
                <a:spcPts val="1200"/>
              </a:spcAft>
              <a:buFont typeface="Wingdings" pitchFamily="2" charset="2"/>
              <a:buChar char="v"/>
            </a:pPr>
            <a:r>
              <a:rPr lang="en-US" dirty="0"/>
              <a:t>This information is NOT always correct!</a:t>
            </a:r>
          </a:p>
          <a:p>
            <a:pPr>
              <a:spcAft>
                <a:spcPts val="1200"/>
              </a:spcAft>
              <a:buFont typeface="Wingdings" pitchFamily="2" charset="2"/>
              <a:buChar char="v"/>
            </a:pPr>
            <a:r>
              <a:rPr lang="en-US" dirty="0"/>
              <a:t>Some people will post inaccurate information about medications and treatments</a:t>
            </a:r>
          </a:p>
          <a:p>
            <a:pPr>
              <a:buFont typeface="Wingdings" pitchFamily="2" charset="2"/>
              <a:buChar char="v"/>
            </a:pPr>
            <a:r>
              <a:rPr lang="en-US" dirty="0"/>
              <a:t>Read information from the drug manufacturer or reputable online source </a:t>
            </a:r>
          </a:p>
          <a:p>
            <a:pPr>
              <a:buFont typeface="Wingdings" pitchFamily="2" charset="2"/>
              <a:buChar char="v"/>
            </a:pPr>
            <a:r>
              <a:rPr lang="en-US" b="1" dirty="0">
                <a:solidFill>
                  <a:srgbClr val="3333CC"/>
                </a:solidFill>
                <a:hlinkClick r:id="rId2"/>
              </a:rPr>
              <a:t>www.drugs.com</a:t>
            </a:r>
            <a:endParaRPr lang="en-US" b="1" dirty="0">
              <a:solidFill>
                <a:srgbClr val="3333CC"/>
              </a:solidFill>
            </a:endParaRPr>
          </a:p>
          <a:p>
            <a:pPr>
              <a:buFont typeface="Wingdings" pitchFamily="2" charset="2"/>
              <a:buChar char="v"/>
            </a:pPr>
            <a:r>
              <a:rPr lang="en-US" b="1" dirty="0">
                <a:solidFill>
                  <a:srgbClr val="3333CC"/>
                </a:solidFill>
                <a:hlinkClick r:id="rId3"/>
              </a:rPr>
              <a:t>www.everydayhealth.com/drugs/</a:t>
            </a:r>
          </a:p>
          <a:p>
            <a:pPr>
              <a:buFont typeface="Wingdings" pitchFamily="2" charset="2"/>
              <a:buChar char="v"/>
            </a:pPr>
            <a:r>
              <a:rPr lang="en-US" b="1" dirty="0">
                <a:solidFill>
                  <a:srgbClr val="3333CC"/>
                </a:solidFill>
                <a:hlinkClick r:id="rId3"/>
              </a:rPr>
              <a:t>www.mayoclinic.org/drugs-supplements</a:t>
            </a:r>
          </a:p>
          <a:p>
            <a:pPr>
              <a:buFont typeface="Wingdings" pitchFamily="2" charset="2"/>
              <a:buChar char="v"/>
            </a:pPr>
            <a:r>
              <a:rPr lang="en-US" b="1" dirty="0">
                <a:solidFill>
                  <a:srgbClr val="3333CC"/>
                </a:solidFill>
                <a:hlinkClick r:id="rId4"/>
              </a:rPr>
              <a:t>www.webmd.com/drugs/2/index</a:t>
            </a:r>
            <a:endParaRPr lang="en-US" b="1" dirty="0">
              <a:solidFill>
                <a:srgbClr val="3333CC"/>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86</a:t>
            </a:fld>
            <a:endParaRPr lang="en-US"/>
          </a:p>
        </p:txBody>
      </p:sp>
    </p:spTree>
    <p:extLst>
      <p:ext uri="{BB962C8B-B14F-4D97-AF65-F5344CB8AC3E}">
        <p14:creationId xmlns:p14="http://schemas.microsoft.com/office/powerpoint/2010/main" val="6209925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a:solidFill>
              <a:schemeClr val="accent1">
                <a:lumMod val="75000"/>
              </a:schemeClr>
            </a:solidFill>
          </a:ln>
        </p:spPr>
        <p:txBody>
          <a:bodyPr/>
          <a:lstStyle/>
          <a:p>
            <a:pPr algn="ctr"/>
            <a:r>
              <a:rPr lang="en-US" sz="4000" b="0" dirty="0">
                <a:ln w="12700">
                  <a:solidFill>
                    <a:srgbClr val="675D59"/>
                  </a:solidFill>
                </a:ln>
                <a:solidFill>
                  <a:srgbClr val="FF7605">
                    <a:lumMod val="75000"/>
                  </a:srgbClr>
                </a:solidFill>
                <a:effectLst/>
              </a:rPr>
              <a:t>In Summary</a:t>
            </a:r>
            <a:endParaRPr lang="en-US" dirty="0"/>
          </a:p>
        </p:txBody>
      </p:sp>
      <p:sp>
        <p:nvSpPr>
          <p:cNvPr id="3" name="Content Placeholder 2"/>
          <p:cNvSpPr>
            <a:spLocks noGrp="1"/>
          </p:cNvSpPr>
          <p:nvPr>
            <p:ph idx="1"/>
          </p:nvPr>
        </p:nvSpPr>
        <p:spPr>
          <a:ln w="12700">
            <a:solidFill>
              <a:schemeClr val="accent1">
                <a:lumMod val="75000"/>
              </a:schemeClr>
            </a:solidFill>
          </a:ln>
        </p:spPr>
        <p:txBody>
          <a:bodyPr>
            <a:normAutofit/>
          </a:bodyPr>
          <a:lstStyle/>
          <a:p>
            <a:pPr>
              <a:buFont typeface="Wingdings" pitchFamily="2" charset="2"/>
              <a:buChar char="ü"/>
            </a:pPr>
            <a:r>
              <a:rPr lang="en-US" dirty="0"/>
              <a:t>To ensure quality care and the safety and well-being of every individual, each caregiver must be competent and knowledgeable</a:t>
            </a:r>
          </a:p>
          <a:p>
            <a:pPr>
              <a:buFont typeface="Wingdings" pitchFamily="2" charset="2"/>
              <a:buChar char="ü"/>
            </a:pPr>
            <a:r>
              <a:rPr lang="en-US" dirty="0"/>
              <a:t>The caregiver must know about the individual and their ordered medications</a:t>
            </a:r>
          </a:p>
          <a:p>
            <a:pPr>
              <a:buFont typeface="Wingdings" pitchFamily="2" charset="2"/>
              <a:buChar char="ü"/>
            </a:pPr>
            <a:r>
              <a:rPr lang="en-US" dirty="0"/>
              <a:t>The caregiver should be knowledgeable about how to safely administer medications and the policies of their organization</a:t>
            </a:r>
          </a:p>
          <a:p>
            <a:pPr>
              <a:buFont typeface="Wingdings" pitchFamily="2" charset="2"/>
              <a:buChar char="ü"/>
            </a:pPr>
            <a:r>
              <a:rPr lang="en-US" dirty="0"/>
              <a:t>The caregiver is expected to know when to ask for help and when to report problems </a:t>
            </a:r>
          </a:p>
        </p:txBody>
      </p:sp>
      <p:sp>
        <p:nvSpPr>
          <p:cNvPr id="5" name="Slide Number Placeholder 4"/>
          <p:cNvSpPr>
            <a:spLocks noGrp="1"/>
          </p:cNvSpPr>
          <p:nvPr>
            <p:ph type="sldNum" sz="quarter" idx="12"/>
          </p:nvPr>
        </p:nvSpPr>
        <p:spPr/>
        <p:txBody>
          <a:bodyPr/>
          <a:lstStyle/>
          <a:p>
            <a:fld id="{AD0FFFC4-5F0F-4282-B594-3706F94AD865}" type="slidenum">
              <a:rPr lang="en-US" smtClean="0"/>
              <a:pPr/>
              <a:t>87</a:t>
            </a:fld>
            <a:endParaRPr lang="en-US"/>
          </a:p>
        </p:txBody>
      </p:sp>
    </p:spTree>
    <p:extLst>
      <p:ext uri="{BB962C8B-B14F-4D97-AF65-F5344CB8AC3E}">
        <p14:creationId xmlns:p14="http://schemas.microsoft.com/office/powerpoint/2010/main" val="16791421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029200"/>
            <a:ext cx="7239000" cy="1524000"/>
          </a:xfrm>
          <a:noFill/>
          <a:ln w="19050">
            <a:solidFill>
              <a:schemeClr val="accent1">
                <a:lumMod val="75000"/>
              </a:schemeClr>
            </a:solidFill>
          </a:ln>
        </p:spPr>
        <p:txBody>
          <a:bodyPr>
            <a:normAutofit fontScale="90000"/>
          </a:bodyPr>
          <a:lstStyle/>
          <a:p>
            <a:pPr algn="just"/>
            <a:r>
              <a:rPr lang="en-US" sz="2000" b="0" dirty="0">
                <a:solidFill>
                  <a:schemeClr val="tx1"/>
                </a:solidFill>
                <a:effectLst/>
              </a:rPr>
              <a:t>This PowerPoint was edited and recreated from the Alaska Board of Nursing website document by Nancy </a:t>
            </a:r>
            <a:r>
              <a:rPr lang="en-US" sz="2000" b="0" dirty="0" err="1">
                <a:solidFill>
                  <a:schemeClr val="tx1"/>
                </a:solidFill>
                <a:effectLst/>
              </a:rPr>
              <a:t>Edtl</a:t>
            </a:r>
            <a:r>
              <a:rPr lang="en-US" sz="2000" b="0" dirty="0">
                <a:solidFill>
                  <a:schemeClr val="tx1"/>
                </a:solidFill>
                <a:effectLst/>
              </a:rPr>
              <a:t>, MBA, RN, BSN, NCSN; director of Nursing &amp; Health Services, Anchorage School District. November 2012. Updated January 2022 by Ivan Wang, MS, PA-C, Alaska Pioneer Homes.</a:t>
            </a:r>
          </a:p>
        </p:txBody>
      </p:sp>
      <p:pic>
        <p:nvPicPr>
          <p:cNvPr id="1026" name="Picture 2" descr="C:\Documents and Settings\edtl_nancy\Local Settings\Temporary Internet Files\Content.IE5\294RNMIA\MC900071338[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98822" y="1427807"/>
            <a:ext cx="3108356" cy="301178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D0FFFC4-5F0F-4282-B594-3706F94AD865}" type="slidenum">
              <a:rPr lang="en-US" smtClean="0"/>
              <a:pPr/>
              <a:t>88</a:t>
            </a:fld>
            <a:endParaRPr lang="en-US"/>
          </a:p>
        </p:txBody>
      </p:sp>
    </p:spTree>
    <p:extLst>
      <p:ext uri="{BB962C8B-B14F-4D97-AF65-F5344CB8AC3E}">
        <p14:creationId xmlns:p14="http://schemas.microsoft.com/office/powerpoint/2010/main" val="389034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7848600" cy="1494384"/>
          </a:xfrm>
          <a:ln w="28575">
            <a:noFill/>
          </a:ln>
        </p:spPr>
        <p:txBody>
          <a:bodyPr>
            <a:normAutofit fontScale="90000"/>
          </a:bodyPr>
          <a:lstStyle/>
          <a:p>
            <a:pPr algn="ctr"/>
            <a:r>
              <a:rPr lang="en-US" sz="4400" u="sng" dirty="0">
                <a:solidFill>
                  <a:schemeClr val="accent1">
                    <a:lumMod val="75000"/>
                  </a:schemeClr>
                </a:solidFill>
              </a:rPr>
              <a:t>Expected or desired effects</a:t>
            </a:r>
            <a:r>
              <a:rPr lang="en-US" sz="4400" dirty="0">
                <a:solidFill>
                  <a:schemeClr val="accent1">
                    <a:lumMod val="75000"/>
                  </a:schemeClr>
                </a:solidFill>
              </a:rPr>
              <a:t>: </a:t>
            </a:r>
            <a:br>
              <a:rPr lang="en-US" dirty="0">
                <a:solidFill>
                  <a:schemeClr val="accent1">
                    <a:lumMod val="75000"/>
                  </a:schemeClr>
                </a:solidFill>
              </a:rPr>
            </a:br>
            <a:r>
              <a:rPr lang="en-US" b="0" dirty="0">
                <a:solidFill>
                  <a:schemeClr val="accent1">
                    <a:lumMod val="75000"/>
                  </a:schemeClr>
                </a:solidFill>
                <a:effectLst/>
              </a:rPr>
              <a:t>Prevent, Eliminate, Reduce, or Replace</a:t>
            </a:r>
          </a:p>
        </p:txBody>
      </p:sp>
      <p:sp>
        <p:nvSpPr>
          <p:cNvPr id="3" name="Content Placeholder 2"/>
          <p:cNvSpPr>
            <a:spLocks noGrp="1"/>
          </p:cNvSpPr>
          <p:nvPr>
            <p:ph idx="1"/>
          </p:nvPr>
        </p:nvSpPr>
        <p:spPr>
          <a:xfrm>
            <a:off x="419099" y="2160590"/>
            <a:ext cx="6553202" cy="4245898"/>
          </a:xfrm>
          <a:ln>
            <a:solidFill>
              <a:schemeClr val="accent1">
                <a:lumMod val="75000"/>
              </a:schemeClr>
            </a:solidFill>
          </a:ln>
        </p:spPr>
        <p:txBody>
          <a:bodyPr>
            <a:normAutofit fontScale="92500"/>
          </a:bodyPr>
          <a:lstStyle/>
          <a:p>
            <a:r>
              <a:rPr lang="en-US" sz="2400" b="1" dirty="0"/>
              <a:t>Preventing</a:t>
            </a:r>
            <a:r>
              <a:rPr lang="en-US" sz="2400" dirty="0"/>
              <a:t> illness</a:t>
            </a:r>
          </a:p>
          <a:p>
            <a:pPr lvl="1"/>
            <a:r>
              <a:rPr lang="en-US" sz="2000" dirty="0"/>
              <a:t>Polio and Tetanus vaccines PREVENT illness</a:t>
            </a:r>
          </a:p>
          <a:p>
            <a:r>
              <a:rPr lang="en-US" sz="2400" b="1" dirty="0"/>
              <a:t>Eliminate</a:t>
            </a:r>
            <a:r>
              <a:rPr lang="en-US" sz="2400" dirty="0"/>
              <a:t> a disease</a:t>
            </a:r>
          </a:p>
          <a:p>
            <a:pPr lvl="1"/>
            <a:r>
              <a:rPr lang="en-US" sz="2000" dirty="0"/>
              <a:t>Antibiotics such as penicillin, ELIMINATE infections</a:t>
            </a:r>
          </a:p>
          <a:p>
            <a:r>
              <a:rPr lang="en-US" sz="2400" b="1" dirty="0"/>
              <a:t>Reduce</a:t>
            </a:r>
            <a:r>
              <a:rPr lang="en-US" sz="2400" dirty="0"/>
              <a:t> symptoms related to illness or injuries</a:t>
            </a:r>
          </a:p>
          <a:p>
            <a:pPr lvl="1"/>
            <a:r>
              <a:rPr lang="en-US" sz="2000" dirty="0"/>
              <a:t>Cold remedies REDUCE symptoms</a:t>
            </a:r>
          </a:p>
          <a:p>
            <a:r>
              <a:rPr lang="en-US" sz="2400" b="1" dirty="0"/>
              <a:t>Replace</a:t>
            </a:r>
            <a:r>
              <a:rPr lang="en-US" sz="2400" dirty="0"/>
              <a:t> something the body is lacking </a:t>
            </a:r>
          </a:p>
          <a:p>
            <a:pPr lvl="1"/>
            <a:r>
              <a:rPr lang="en-US" sz="2000" u="sng" dirty="0"/>
              <a:t>Insulin</a:t>
            </a:r>
            <a:r>
              <a:rPr lang="en-US" sz="2000" dirty="0"/>
              <a:t> provides fuel (glucose) control</a:t>
            </a:r>
          </a:p>
          <a:p>
            <a:pPr lvl="1"/>
            <a:r>
              <a:rPr lang="en-US" sz="2000" u="sng" dirty="0"/>
              <a:t>Thyroid</a:t>
            </a:r>
            <a:r>
              <a:rPr lang="en-US" sz="2000" dirty="0"/>
              <a:t> controls temperature, growth, etc.</a:t>
            </a:r>
          </a:p>
          <a:p>
            <a:endParaRPr lang="en-US" sz="2400" dirty="0"/>
          </a:p>
          <a:p>
            <a:pPr lvl="1"/>
            <a:endParaRPr lang="en-US" sz="1400" dirty="0"/>
          </a:p>
          <a:p>
            <a:pPr lvl="1"/>
            <a:endParaRPr lang="en-US" sz="1400" dirty="0"/>
          </a:p>
        </p:txBody>
      </p:sp>
      <p:sp>
        <p:nvSpPr>
          <p:cNvPr id="5" name="Slide Number Placeholder 4"/>
          <p:cNvSpPr>
            <a:spLocks noGrp="1"/>
          </p:cNvSpPr>
          <p:nvPr>
            <p:ph type="sldNum" sz="quarter" idx="12"/>
          </p:nvPr>
        </p:nvSpPr>
        <p:spPr/>
        <p:txBody>
          <a:bodyPr/>
          <a:lstStyle/>
          <a:p>
            <a:fld id="{AD0FFFC4-5F0F-4282-B594-3706F94AD865}" type="slidenum">
              <a:rPr lang="en-US" smtClean="0"/>
              <a:pPr/>
              <a:t>9</a:t>
            </a:fld>
            <a:endParaRPr lang="en-US"/>
          </a:p>
        </p:txBody>
      </p:sp>
    </p:spTree>
    <p:extLst>
      <p:ext uri="{BB962C8B-B14F-4D97-AF65-F5344CB8AC3E}">
        <p14:creationId xmlns:p14="http://schemas.microsoft.com/office/powerpoint/2010/main" val="41074444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14716</TotalTime>
  <Words>5605</Words>
  <Application>Microsoft Office PowerPoint</Application>
  <PresentationFormat>On-screen Show (4:3)</PresentationFormat>
  <Paragraphs>743</Paragraphs>
  <Slides>88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88</vt:i4>
      </vt:variant>
    </vt:vector>
  </HeadingPairs>
  <TitlesOfParts>
    <vt:vector size="96" baseType="lpstr">
      <vt:lpstr>Arial</vt:lpstr>
      <vt:lpstr>Calibri</vt:lpstr>
      <vt:lpstr>Symbol</vt:lpstr>
      <vt:lpstr>Times New Roman</vt:lpstr>
      <vt:lpstr>Trebuchet MS</vt:lpstr>
      <vt:lpstr>Wingdings</vt:lpstr>
      <vt:lpstr>Wingdings 3</vt:lpstr>
      <vt:lpstr>Facet</vt:lpstr>
      <vt:lpstr>Medication Administration</vt:lpstr>
      <vt:lpstr>Course Objectives</vt:lpstr>
      <vt:lpstr>What to know, Part 1</vt:lpstr>
      <vt:lpstr>What to know, Part 2</vt:lpstr>
      <vt:lpstr>Competency Required</vt:lpstr>
      <vt:lpstr>  </vt:lpstr>
      <vt:lpstr>Why medications are given</vt:lpstr>
      <vt:lpstr>How medications work</vt:lpstr>
      <vt:lpstr>Expected or desired effects:  Prevent, Eliminate, Reduce, or Replace</vt:lpstr>
      <vt:lpstr>Correct (therapeutic) levels</vt:lpstr>
      <vt:lpstr>Medications need to be given as ordered</vt:lpstr>
      <vt:lpstr>How do medications give the desired effects?</vt:lpstr>
      <vt:lpstr>Factors that affect medication levels</vt:lpstr>
      <vt:lpstr>Factors: younger people</vt:lpstr>
      <vt:lpstr>Factors: older people</vt:lpstr>
      <vt:lpstr>Factors: older people (cont)</vt:lpstr>
      <vt:lpstr>Factors: Genetics and Illness</vt:lpstr>
      <vt:lpstr>Factors: physical abilities, size, sex</vt:lpstr>
      <vt:lpstr>Factors: Pregnancy &amp; Breastfeeding</vt:lpstr>
      <vt:lpstr>Factors: genetics and psychological</vt:lpstr>
      <vt:lpstr>Taking Medication with or without food</vt:lpstr>
      <vt:lpstr>Side (unintended) effects of medications</vt:lpstr>
      <vt:lpstr>Side Effects</vt:lpstr>
      <vt:lpstr>Side effects</vt:lpstr>
      <vt:lpstr>Allergies</vt:lpstr>
      <vt:lpstr>Anaphylaxis – severe allergic reaction</vt:lpstr>
      <vt:lpstr>Know the symptoms of Anaphylaxis! It could save a life</vt:lpstr>
      <vt:lpstr>Responding to Anaphylaxis</vt:lpstr>
      <vt:lpstr>Toxicity</vt:lpstr>
      <vt:lpstr>Extrapyramidal symptoms (EPS)</vt:lpstr>
      <vt:lpstr>Medication (drug-drug) Interactions</vt:lpstr>
      <vt:lpstr>Neuroleptic Malignant Syndrome</vt:lpstr>
      <vt:lpstr>Categories of Medications</vt:lpstr>
      <vt:lpstr>Prescription (Rx) medications</vt:lpstr>
      <vt:lpstr>Controlled Substances</vt:lpstr>
      <vt:lpstr>OTC’s: Over the Counter</vt:lpstr>
      <vt:lpstr>Nutritional &amp; Herbal</vt:lpstr>
      <vt:lpstr>Families of Medications</vt:lpstr>
      <vt:lpstr>Families of medications</vt:lpstr>
      <vt:lpstr>PowerPoint Presentation</vt:lpstr>
      <vt:lpstr>Names of Medications</vt:lpstr>
      <vt:lpstr>Names of medications</vt:lpstr>
      <vt:lpstr>PowerPoint Presentation</vt:lpstr>
      <vt:lpstr>Names of medications</vt:lpstr>
      <vt:lpstr>Proper medication storage</vt:lpstr>
      <vt:lpstr>Medication Storage</vt:lpstr>
      <vt:lpstr>How to give medications (administration)</vt:lpstr>
      <vt:lpstr>PowerPoint Presentation</vt:lpstr>
      <vt:lpstr>Universal  precautions</vt:lpstr>
      <vt:lpstr>Abbreviations</vt:lpstr>
      <vt:lpstr>Measurement</vt:lpstr>
      <vt:lpstr>Measurement, cont…</vt:lpstr>
      <vt:lpstr>Liquid Medication</vt:lpstr>
      <vt:lpstr>Liquid Measures</vt:lpstr>
      <vt:lpstr>Strength of Liquid Meds</vt:lpstr>
      <vt:lpstr>Strength of Liquid Meds, cont..</vt:lpstr>
      <vt:lpstr>Using Drops or Ointments</vt:lpstr>
      <vt:lpstr>Using Drops or Ointments, cont…</vt:lpstr>
      <vt:lpstr>6 Rights of Administration</vt:lpstr>
      <vt:lpstr>The Rights…</vt:lpstr>
      <vt:lpstr>PowerPoint Presentation</vt:lpstr>
      <vt:lpstr>The Rights…</vt:lpstr>
      <vt:lpstr>The Rights…</vt:lpstr>
      <vt:lpstr>The Rights…</vt:lpstr>
      <vt:lpstr>Medication Don’ts</vt:lpstr>
      <vt:lpstr>Recording given medications (documentation)</vt:lpstr>
      <vt:lpstr>Documentation</vt:lpstr>
      <vt:lpstr>Packaging &amp; Delivery</vt:lpstr>
      <vt:lpstr>Packaging &amp; Delivery</vt:lpstr>
      <vt:lpstr>Packaging, cont…</vt:lpstr>
      <vt:lpstr>Where Can I Get More Information?</vt:lpstr>
      <vt:lpstr>Alaska Assisted Living Homes Resident Bill of Rights  http://dhss.alaska.gov/dhcs/Documents/Residential-Licensing-Background/Sample-Forms/Notice-of-Resident%27s-Rights.pdf </vt:lpstr>
      <vt:lpstr>Residents of Alaska Assisted Living Homes Rights</vt:lpstr>
      <vt:lpstr>Residents of Alaska Assisted Living Homes Rights…</vt:lpstr>
      <vt:lpstr>Residents of Alaska Assisted Living Homes Rights…</vt:lpstr>
      <vt:lpstr>Residents of Alaska Assisted Living Homes Rights…</vt:lpstr>
      <vt:lpstr>What to do when mistakes are made    (medication errors)</vt:lpstr>
      <vt:lpstr>Medication errors</vt:lpstr>
      <vt:lpstr>Medication errors…</vt:lpstr>
      <vt:lpstr>Medication errors…</vt:lpstr>
      <vt:lpstr>How to protect privacy (confidentiality)</vt:lpstr>
      <vt:lpstr>Confidentiality</vt:lpstr>
      <vt:lpstr>PowerPoint Presentation</vt:lpstr>
      <vt:lpstr>What if I am not sure what to do??</vt:lpstr>
      <vt:lpstr>Sources for Medication Information </vt:lpstr>
      <vt:lpstr>The Internet…</vt:lpstr>
      <vt:lpstr>In Summary</vt:lpstr>
      <vt:lpstr>This PowerPoint was edited and recreated from the Alaska Board of Nursing website document by Nancy Edtl, MBA, RN, BSN, NCSN; director of Nursing &amp; Health Services, Anchorage School District. November 2012. Updated January 2022 by Ivan Wang, MS, PA-C, Alaska Pioneer Homes.</vt:lpstr>
    </vt:vector>
  </TitlesOfParts>
  <Company>Anchorage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Administration</dc:title>
  <dc:creator>%username%</dc:creator>
  <cp:lastModifiedBy>Olson, Kelly L (CED)</cp:lastModifiedBy>
  <cp:revision>161</cp:revision>
  <cp:lastPrinted>2021-03-18T23:53:49Z</cp:lastPrinted>
  <dcterms:created xsi:type="dcterms:W3CDTF">2012-09-18T22:02:06Z</dcterms:created>
  <dcterms:modified xsi:type="dcterms:W3CDTF">2022-12-27T19:27:29Z</dcterms:modified>
</cp:coreProperties>
</file>